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대각선 방향의 모서리가 둥근 사각형"/>
          <p:cNvSpPr/>
          <p:nvPr/>
        </p:nvSpPr>
        <p:spPr>
          <a:xfrm>
            <a:off x="930668" y="575437"/>
            <a:ext cx="6061075" cy="950722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e0f4f6"/>
          </a:solidFill>
          <a:ln w="13703">
            <a:solidFill>
              <a:srgbClr val="0000ff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2" name="object 2"/>
          <p:cNvSpPr/>
          <p:nvPr/>
        </p:nvSpPr>
        <p:spPr>
          <a:xfrm>
            <a:off x="936752" y="2280462"/>
            <a:ext cx="6039485" cy="76200"/>
          </a:xfrm>
          <a:custGeom>
            <a:avLst/>
            <a:gdLst/>
            <a:rect l="l" t="t" r="r" b="b"/>
            <a:pathLst>
              <a:path w="6039484" h="76200">
                <a:moveTo>
                  <a:pt x="6039421" y="0"/>
                </a:moveTo>
                <a:lnTo>
                  <a:pt x="0" y="0"/>
                </a:lnTo>
                <a:lnTo>
                  <a:pt x="0" y="76111"/>
                </a:lnTo>
                <a:lnTo>
                  <a:pt x="6039421" y="76111"/>
                </a:lnTo>
                <a:lnTo>
                  <a:pt x="6039421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 idx="0"/>
          </p:nvPr>
        </p:nvSpPr>
        <p:spPr>
          <a:xfrm>
            <a:off x="2309876" y="2756408"/>
            <a:ext cx="3510915" cy="539242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b="1" spc="-365">
                <a:solidFill>
                  <a:schemeClr val="dk1"/>
                </a:solidFill>
              </a:rPr>
              <a:t>해썹(HACCP)</a:t>
            </a:r>
            <a:r>
              <a:rPr b="1" spc="475">
                <a:solidFill>
                  <a:schemeClr val="dk1"/>
                </a:solidFill>
              </a:rPr>
              <a:t> </a:t>
            </a:r>
            <a:r>
              <a:rPr b="1" spc="-25">
                <a:solidFill>
                  <a:schemeClr val="dk1"/>
                </a:solidFill>
              </a:rPr>
              <a:t>관리</a:t>
            </a:r>
            <a:endParaRPr b="1" spc="-25">
              <a:solidFill>
                <a:schemeClr val="dk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6752" y="3754081"/>
            <a:ext cx="6039485" cy="74930"/>
          </a:xfrm>
          <a:custGeom>
            <a:avLst/>
            <a:gdLst/>
            <a:rect l="l" t="t" r="r" b="b"/>
            <a:pathLst>
              <a:path w="6039484" h="74929">
                <a:moveTo>
                  <a:pt x="6039421" y="0"/>
                </a:moveTo>
                <a:lnTo>
                  <a:pt x="0" y="0"/>
                </a:lnTo>
                <a:lnTo>
                  <a:pt x="0" y="74587"/>
                </a:lnTo>
                <a:lnTo>
                  <a:pt x="6039421" y="74587"/>
                </a:lnTo>
                <a:lnTo>
                  <a:pt x="6039421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object 5"/>
          <p:cNvSpPr txBox="1"/>
          <p:nvPr/>
        </p:nvSpPr>
        <p:spPr>
          <a:xfrm>
            <a:off x="3489452" y="5133847"/>
            <a:ext cx="942975" cy="266828"/>
          </a:xfrm>
          <a:prstGeom prst="rect">
            <a:avLst/>
          </a:prstGeom>
        </p:spPr>
        <p:txBody>
          <a:bodyPr vert="horz" wrap="square" lIns="0" tIns="1333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4"/>
              </a:spcBef>
              <a:defRPr/>
            </a:pPr>
            <a:r>
              <a:rPr sz="1700">
                <a:solidFill>
                  <a:srgbClr val="000000"/>
                </a:solidFill>
                <a:latin typeface="바탕"/>
                <a:cs typeface="바탕"/>
              </a:rPr>
              <a:t>2025.</a:t>
            </a:r>
            <a:r>
              <a:rPr sz="1700" spc="95">
                <a:solidFill>
                  <a:srgbClr val="000000"/>
                </a:solidFill>
                <a:latin typeface="바탕"/>
                <a:cs typeface="바탕"/>
              </a:rPr>
              <a:t> </a:t>
            </a:r>
            <a:r>
              <a:rPr sz="1700" spc="-25">
                <a:solidFill>
                  <a:srgbClr val="000000"/>
                </a:solidFill>
                <a:latin typeface="바탕"/>
                <a:cs typeface="바탕"/>
              </a:rPr>
              <a:t>09</a:t>
            </a:r>
            <a:endParaRPr sz="1700">
              <a:solidFill>
                <a:srgbClr val="000000"/>
              </a:solidFill>
              <a:latin typeface="바탕"/>
              <a:cs typeface="바탕"/>
            </a:endParaRP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대각선 방향의 모서리가 잘린 사각형"/>
          <p:cNvSpPr/>
          <p:nvPr/>
        </p:nvSpPr>
        <p:spPr>
          <a:xfrm>
            <a:off x="930668" y="575437"/>
            <a:ext cx="6061075" cy="950722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e0f4f6"/>
          </a:solidFill>
          <a:ln w="13703">
            <a:solidFill>
              <a:srgbClr val="0000ff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2" name="object 2" descr=""/>
          <p:cNvSpPr txBox="1"/>
          <p:nvPr/>
        </p:nvSpPr>
        <p:spPr>
          <a:xfrm>
            <a:off x="3789679" y="10163047"/>
            <a:ext cx="3422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Verdana"/>
                <a:cs typeface="Verdana"/>
              </a:rPr>
              <a:t>-</a:t>
            </a:r>
            <a:r>
              <a:rPr dirty="0" sz="1000" spc="110">
                <a:latin typeface="Verdana"/>
                <a:cs typeface="Verdana"/>
              </a:rPr>
              <a:t> </a:t>
            </a:r>
            <a:r>
              <a:rPr dirty="0" sz="1000">
                <a:latin typeface="Verdana"/>
                <a:cs typeface="Verdana"/>
              </a:rPr>
              <a:t>1</a:t>
            </a:r>
            <a:r>
              <a:rPr dirty="0" sz="1000" spc="114">
                <a:latin typeface="Verdana"/>
                <a:cs typeface="Verdana"/>
              </a:rPr>
              <a:t> </a:t>
            </a:r>
            <a:r>
              <a:rPr dirty="0"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87627" y="1831339"/>
            <a:ext cx="16427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Batang"/>
                <a:cs typeface="Batang"/>
              </a:rPr>
              <a:t>HACCP</a:t>
            </a:r>
            <a:r>
              <a:rPr dirty="0" sz="1600" spc="40">
                <a:latin typeface="Batang"/>
                <a:cs typeface="Batang"/>
              </a:rPr>
              <a:t> </a:t>
            </a:r>
            <a:r>
              <a:rPr dirty="0" sz="1600" spc="-20">
                <a:latin typeface="Batang"/>
                <a:cs typeface="Batang"/>
              </a:rPr>
              <a:t>관리기준</a:t>
            </a:r>
            <a:endParaRPr sz="1600">
              <a:latin typeface="Batang"/>
              <a:cs typeface="Batang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 idx="0"/>
          </p:nvPr>
        </p:nvSpPr>
        <p:spPr>
          <a:xfrm>
            <a:off x="2831083" y="4839715"/>
            <a:ext cx="2244725" cy="494285"/>
          </a:xfrm>
          <a:prstGeom prst="rect">
            <a:avLst/>
          </a:prstGeom>
        </p:spPr>
        <p:txBody>
          <a:bodyPr vert="horz" wrap="square" lIns="0" tIns="1333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4"/>
              </a:spcBef>
              <a:defRPr/>
            </a:pPr>
            <a:r>
              <a:rPr sz="3200" b="1" spc="-50">
                <a:solidFill>
                  <a:schemeClr val="dk1"/>
                </a:solidFill>
              </a:rPr>
              <a:t>HACCP관리</a:t>
            </a:r>
            <a:endParaRPr sz="3200" b="1">
              <a:solidFill>
                <a:schemeClr val="dk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37935" y="7966964"/>
            <a:ext cx="761365" cy="330835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2000" spc="-10">
                <a:latin typeface="바탕"/>
                <a:cs typeface="바탕"/>
              </a:rPr>
              <a:t>Public</a:t>
            </a:r>
            <a:endParaRPr sz="2000">
              <a:latin typeface="바탕"/>
              <a:cs typeface="바탕"/>
            </a:endParaRPr>
          </a:p>
        </p:txBody>
      </p:sp>
      <p:sp>
        <p:nvSpPr>
          <p:cNvPr id="9" name="object 2"/>
          <p:cNvSpPr/>
          <p:nvPr/>
        </p:nvSpPr>
        <p:spPr>
          <a:xfrm>
            <a:off x="958850" y="7397750"/>
            <a:ext cx="6039485" cy="76200"/>
          </a:xfrm>
          <a:custGeom>
            <a:avLst/>
            <a:gdLst/>
            <a:rect l="l" t="t" r="r" b="b"/>
            <a:pathLst>
              <a:path w="6039484" h="76200">
                <a:moveTo>
                  <a:pt x="6039421" y="0"/>
                </a:moveTo>
                <a:lnTo>
                  <a:pt x="0" y="0"/>
                </a:lnTo>
                <a:lnTo>
                  <a:pt x="0" y="76111"/>
                </a:lnTo>
                <a:lnTo>
                  <a:pt x="6039421" y="76111"/>
                </a:lnTo>
                <a:lnTo>
                  <a:pt x="6039421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10" name="object 4"/>
          <p:cNvSpPr/>
          <p:nvPr/>
        </p:nvSpPr>
        <p:spPr>
          <a:xfrm>
            <a:off x="958850" y="8464550"/>
            <a:ext cx="6039485" cy="74930"/>
          </a:xfrm>
          <a:custGeom>
            <a:avLst/>
            <a:gdLst/>
            <a:rect l="l" t="t" r="r" b="b"/>
            <a:pathLst>
              <a:path w="6039484" h="74929">
                <a:moveTo>
                  <a:pt x="6039421" y="0"/>
                </a:moveTo>
                <a:lnTo>
                  <a:pt x="0" y="0"/>
                </a:lnTo>
                <a:lnTo>
                  <a:pt x="0" y="74587"/>
                </a:lnTo>
                <a:lnTo>
                  <a:pt x="6039421" y="74587"/>
                </a:lnTo>
                <a:lnTo>
                  <a:pt x="6039421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37" cy="9457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754"/>
                <a:gridCol w="935354"/>
                <a:gridCol w="976629"/>
              </a:tblGrid>
              <a:tr h="649605">
                <a:tc>
                  <a:txBody>
                    <a:bodyPr vert="horz" lIns="0" tIns="16129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목차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lang="ko-KR" altLang="en-US"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</a:tr>
              <a:tr h="8808085">
                <a:tc gridSpan="3">
                  <a:txBody>
                    <a:bodyPr vert="horz" lIns="0" tIns="192405" rIns="0" bIns="0" anchor="t" anchorCtr="0"/>
                    <a:lstStyle/>
                    <a:p>
                      <a:pPr marL="163195" lvl="0">
                        <a:lnSpc>
                          <a:spcPct val="100000"/>
                        </a:lnSpc>
                        <a:spcBef>
                          <a:spcPts val="1515"/>
                        </a:spcBef>
                        <a:tabLst>
                          <a:tab pos="1432560" algn="l"/>
                        </a:tabLst>
                        <a:defRPr/>
                      </a:pPr>
                      <a:r>
                        <a:rPr sz="160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600" spc="25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45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600" spc="-208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600" spc="-225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2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600" spc="-233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8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60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50">
                          <a:solidFill>
                            <a:srgbClr val="343434"/>
                          </a:solidFill>
                          <a:latin typeface="맑은 고딕 Semilight"/>
                          <a:cs typeface="맑은 고딕 Semilight"/>
                        </a:rPr>
                        <a:t>]</a:t>
                      </a:r>
                      <a:endParaRPr sz="1600" spc="-50">
                        <a:solidFill>
                          <a:srgbClr val="343434"/>
                        </a:solidFill>
                        <a:latin typeface="맑은 고딕 Semilight"/>
                        <a:cs typeface="맑은 고딕 Semilight"/>
                      </a:endParaRPr>
                    </a:p>
                    <a:p>
                      <a:pPr marL="163195" marR="184785" lvl="0">
                        <a:lnSpc>
                          <a:spcPct val="139300"/>
                        </a:lnSpc>
                        <a:spcBef>
                          <a:spcPts val="140"/>
                        </a:spcBef>
                        <a:tabLst>
                          <a:tab pos="5775960" algn="l"/>
                        </a:tabLst>
                        <a:defRPr/>
                      </a:pPr>
                      <a:r>
                        <a:rPr sz="1400" spc="-31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4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50">
                          <a:latin typeface="맑은 고딕 Semilight"/>
                          <a:cs typeface="맑은 고딕 Semilight"/>
                        </a:rPr>
                        <a:t>7원</a:t>
                      </a:r>
                      <a:r>
                        <a:rPr sz="14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65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4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4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25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?</a:t>
                      </a:r>
                      <a:r>
                        <a:rPr sz="14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4</a:t>
                      </a:r>
                      <a:r>
                        <a:rPr sz="14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25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14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5</a:t>
                      </a:r>
                      <a:endParaRPr sz="1400" spc="-16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775960" algn="l"/>
                        </a:tabLst>
                        <a:defRPr/>
                      </a:pP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40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50">
                          <a:latin typeface="맑은 고딕 Semilight"/>
                          <a:cs typeface="맑은 고딕 Semilight"/>
                        </a:rPr>
                        <a:t>현</a:t>
                      </a:r>
                      <a:r>
                        <a:rPr sz="14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14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6</a:t>
                      </a:r>
                      <a:endParaRPr sz="14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1236345" algn="l"/>
                          <a:tab pos="1664335" algn="l"/>
                          <a:tab pos="1920239" algn="l"/>
                          <a:tab pos="5775960" algn="l"/>
                        </a:tabLst>
                        <a:defRPr/>
                      </a:pP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3.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1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70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4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2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80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4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1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4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9</a:t>
                      </a:r>
                      <a:endParaRPr sz="14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45">
                          <a:latin typeface="맑은 고딕 Semilight"/>
                          <a:cs typeface="맑은 고딕 Semilight"/>
                        </a:rPr>
                        <a:t>4.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60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4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9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50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4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endParaRPr sz="1400" spc="-300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5.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90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4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4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4</a:t>
                      </a:r>
                      <a:endParaRPr sz="14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6.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90">
                          <a:latin typeface="맑은 고딕 Semilight"/>
                          <a:cs typeface="맑은 고딕 Semilight"/>
                        </a:rPr>
                        <a:t>흐름도</a:t>
                      </a:r>
                      <a:r>
                        <a:rPr sz="14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35">
                          <a:latin typeface="맑은 고딕 Semilight"/>
                          <a:cs typeface="맑은 고딕 Semilight"/>
                        </a:rPr>
                        <a:t>7</a:t>
                      </a:r>
                      <a:endParaRPr sz="1400" spc="-13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1682750" algn="l"/>
                          <a:tab pos="2255520" algn="l"/>
                          <a:tab pos="5686425" algn="l"/>
                        </a:tabLst>
                        <a:defRPr/>
                      </a:pP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7.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4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90">
                          <a:latin typeface="맑은 고딕 Semilight"/>
                          <a:cs typeface="맑은 고딕 Semilight"/>
                        </a:rPr>
                        <a:t>요소분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4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20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4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4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22</a:t>
                      </a:r>
                      <a:endParaRPr sz="1400" spc="-110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8.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4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4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25">
                          <a:latin typeface="맑은 고딕 Semilight"/>
                          <a:cs typeface="맑은 고딕 Semilight"/>
                        </a:rPr>
                        <a:t>43</a:t>
                      </a:r>
                      <a:endParaRPr sz="1400" spc="-12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9.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9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4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6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4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50</a:t>
                      </a:r>
                      <a:endParaRPr sz="1400" spc="-114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2052955" algn="l"/>
                          <a:tab pos="5686425" algn="l"/>
                        </a:tabLst>
                        <a:defRPr/>
                      </a:pP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0.</a:t>
                      </a:r>
                      <a:r>
                        <a:rPr sz="14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29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4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4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4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33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4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9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4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4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62</a:t>
                      </a:r>
                      <a:endParaRPr sz="1400" spc="-110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4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4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64</a:t>
                      </a:r>
                      <a:endParaRPr sz="1400" spc="-114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3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4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2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9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4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70</a:t>
                      </a:r>
                      <a:endParaRPr sz="1400" spc="-10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48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tabLst>
                          <a:tab pos="1539240" algn="l"/>
                        </a:tabLst>
                        <a:defRPr/>
                      </a:pPr>
                      <a:r>
                        <a:rPr sz="16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6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6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6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6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7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65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6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6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]</a:t>
                      </a:r>
                      <a:endParaRPr sz="1600" spc="-50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800"/>
                        </a:spcBef>
                        <a:tabLst>
                          <a:tab pos="1161415" algn="l"/>
                          <a:tab pos="5686425" algn="l"/>
                        </a:tabLst>
                        <a:defRPr/>
                      </a:pPr>
                      <a:r>
                        <a:rPr sz="1400" spc="-3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40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19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60">
                          <a:latin typeface="맑은 고딕 Semilight"/>
                          <a:cs typeface="맑은 고딕 Semilight"/>
                        </a:rPr>
                        <a:t>71</a:t>
                      </a:r>
                      <a:endParaRPr sz="1400" spc="-160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5686425" algn="l"/>
                        </a:tabLst>
                        <a:defRPr/>
                      </a:pP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40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4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4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4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19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75">
                          <a:latin typeface="맑은 고딕 Semilight"/>
                          <a:cs typeface="맑은 고딕 Semilight"/>
                        </a:rPr>
                        <a:t>81</a:t>
                      </a:r>
                      <a:endParaRPr sz="14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63195" lvl="0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pos="1416050" algn="l"/>
                          <a:tab pos="5686425" algn="l"/>
                        </a:tabLst>
                        <a:defRPr/>
                      </a:pPr>
                      <a:r>
                        <a:rPr sz="1400" spc="-110">
                          <a:latin typeface="맑은 고딕 Semilight"/>
                          <a:cs typeface="맑은 고딕 Semilight"/>
                        </a:rPr>
                        <a:t>3.</a:t>
                      </a:r>
                      <a:r>
                        <a:rPr sz="14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4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4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4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4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4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4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400" spc="-114">
                          <a:latin typeface="맑은 고딕 Semilight"/>
                          <a:cs typeface="맑은 고딕 Semilight"/>
                        </a:rPr>
                        <a:t>94</a:t>
                      </a:r>
                      <a:endParaRPr sz="1400" spc="-114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48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3195" lvl="0" algn="just">
                        <a:lnSpc>
                          <a:spcPct val="100000"/>
                        </a:lnSpc>
                        <a:defRPr/>
                      </a:pPr>
                      <a:r>
                        <a:rPr sz="16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6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6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8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6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208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6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6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6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385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6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6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]</a:t>
                      </a:r>
                      <a:endParaRPr sz="1600" spc="-50">
                        <a:latin typeface="맑은 고딕 Semilight"/>
                        <a:cs typeface="맑은 고딕 Semilight"/>
                      </a:endParaRPr>
                    </a:p>
                    <a:p>
                      <a:pPr marL="245745" marR="186055" lvl="0" algn="just">
                        <a:lnSpc>
                          <a:spcPct val="1393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4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4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4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4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8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5">
                          <a:latin typeface="맑은 고딕 Semilight"/>
                          <a:cs typeface="맑은 고딕 Semilight"/>
                        </a:rPr>
                        <a:t>96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4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4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4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4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4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4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4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8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98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4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4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19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4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4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400" spc="6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 spc="7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4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4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4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8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65">
                          <a:latin typeface="맑은 고딕 Semilight"/>
                          <a:cs typeface="맑은 고딕 Semilight"/>
                        </a:rPr>
                        <a:t>99</a:t>
                      </a:r>
                      <a:r>
                        <a:rPr sz="14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4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3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4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5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4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50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400" spc="7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4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409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4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04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400" spc="7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24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"/>
          <p:cNvGraphicFramePr>
            <a:graphicFrameLocks noGrp="1"/>
          </p:cNvGraphicFramePr>
          <p:nvPr/>
        </p:nvGraphicFramePr>
        <p:xfrm>
          <a:off x="882650" y="539750"/>
          <a:ext cx="6047737" cy="945769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4135754"/>
                <a:gridCol w="935354"/>
                <a:gridCol w="976629"/>
              </a:tblGrid>
              <a:tr h="649605">
                <a:tc>
                  <a:txBody>
                    <a:bodyPr vert="horz" lIns="0" tIns="16129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lang="ko-KR" altLang="en-US"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</a:tr>
              <a:tr h="8808085">
                <a:tc gridSpan="3">
                  <a:txBody>
                    <a:bodyPr vert="horz" lIns="0" tIns="192405" rIns="0" bIns="0" anchor="t" anchorCtr="0"/>
                    <a:lstStyle/>
                    <a:p>
                      <a:pPr marL="163195" lvl="0">
                        <a:lnSpc>
                          <a:spcPct val="100000"/>
                        </a:lnSpc>
                        <a:spcBef>
                          <a:spcPts val="1515"/>
                        </a:spcBef>
                        <a:tabLst>
                          <a:tab pos="1432560" algn="l"/>
                        </a:tabLst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24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2462276" y="781303"/>
            <a:ext cx="101473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120">
                <a:latin typeface="Batang"/>
                <a:cs typeface="Batang"/>
              </a:rPr>
              <a:t>제·개정이력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25971" y="775985"/>
            <a:ext cx="72517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85">
                <a:latin typeface="Malgun Gothic Semilight"/>
                <a:cs typeface="Malgun Gothic Semilight"/>
              </a:rPr>
              <a:t>3.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19536" y="1540592"/>
          <a:ext cx="5661025" cy="7866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0905"/>
                <a:gridCol w="1644650"/>
                <a:gridCol w="1630680"/>
                <a:gridCol w="747395"/>
                <a:gridCol w="747395"/>
              </a:tblGrid>
              <a:tr h="414020">
                <a:tc>
                  <a:txBody>
                    <a:bodyPr vert="horz" lIns="0" tIns="105410" rIns="0" bIns="0" anchor="t" anchorCtr="0"/>
                    <a:lstStyle/>
                    <a:p>
                      <a:pPr marR="19050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541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541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제(개)</a:t>
                      </a:r>
                      <a:r>
                        <a:rPr sz="12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유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5410" rIns="0" bIns="0" anchor="t" anchorCtr="0"/>
                    <a:lstStyle/>
                    <a:p>
                      <a:pPr marR="16510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작성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5410" rIns="0" bIns="0" anchor="t" anchorCtr="0"/>
                    <a:lstStyle/>
                    <a:p>
                      <a:pPr marR="14604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5410" rIns="0" bIns="0" anchor="t" anchorCtr="0"/>
                    <a:lstStyle/>
                    <a:p>
                      <a:pPr marR="40005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01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5410" rIns="0" bIns="0" anchor="t" anchorCtr="0"/>
                    <a:lstStyle/>
                    <a:p>
                      <a:pPr marR="26034" lvl="0" algn="ctr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3335" lvl="0" algn="ctr">
                        <a:lnSpc>
                          <a:spcPts val="1395"/>
                        </a:lnSpc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1200" spc="-315">
                        <a:latin typeface="맑은 고딕 Semilight"/>
                        <a:cs typeface="맑은 고딕 Semilight"/>
                      </a:endParaRPr>
                    </a:p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715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15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715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15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6045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03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04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6045" rIns="0" bIns="0" anchor="t" anchorCtr="0"/>
                    <a:lstStyle/>
                    <a:p>
                      <a:pPr marR="14604" lvl="0"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양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04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7145" lvl="0" algn="ctr">
                        <a:lnSpc>
                          <a:spcPts val="1400"/>
                        </a:lnSpc>
                        <a:defRPr/>
                      </a:pP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2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른</a:t>
                      </a:r>
                      <a:endParaRPr sz="1200" spc="-340">
                        <a:latin typeface="맑은 고딕 Semilight"/>
                        <a:cs typeface="맑은 고딕 Semilight"/>
                      </a:endParaRPr>
                    </a:p>
                    <a:p>
                      <a:pPr marR="28575" lvl="0"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77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79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77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79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6680" rIns="0" bIns="0" anchor="t" anchorCtr="0"/>
                    <a:lstStyle/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839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20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68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668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839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68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234950" lvl="0">
                        <a:lnSpc>
                          <a:spcPts val="1405"/>
                        </a:lnSpc>
                        <a:defRPr/>
                      </a:pP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른</a:t>
                      </a:r>
                      <a:endParaRPr sz="1200" spc="-340">
                        <a:latin typeface="맑은 고딕 Semilight"/>
                        <a:cs typeface="맑은 고딕 Semilight"/>
                      </a:endParaRPr>
                    </a:p>
                    <a:p>
                      <a:pPr marL="196850" lvl="0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842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75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842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842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75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842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6680" rIns="0" bIns="0" anchor="t" anchorCtr="0"/>
                    <a:lstStyle/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839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68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6680" rIns="0" bIns="0" anchor="t" anchorCtr="0"/>
                    <a:lstStyle/>
                    <a:p>
                      <a:pPr marR="29209" lvl="0" algn="ctr">
                        <a:lnSpc>
                          <a:spcPct val="100000"/>
                        </a:lnSpc>
                        <a:spcBef>
                          <a:spcPts val="839"/>
                        </a:spcBef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668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27940" lvl="0" algn="ctr">
                        <a:lnSpc>
                          <a:spcPts val="1410"/>
                        </a:lnSpc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25">
                          <a:latin typeface="맑은 고딕 Semilight"/>
                          <a:cs typeface="맑은 고딕 Semilight"/>
                        </a:rPr>
                        <a:t>검</a:t>
                      </a:r>
                      <a:endParaRPr sz="1200" spc="-425">
                        <a:latin typeface="맑은 고딕 Semilight"/>
                        <a:cs typeface="맑은 고딕 Semilight"/>
                      </a:endParaRPr>
                    </a:p>
                    <a:p>
                      <a:pPr marR="16510" lvl="0"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0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06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0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06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7314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314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7314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2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314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377825" lvl="0">
                        <a:lnSpc>
                          <a:spcPts val="1410"/>
                        </a:lnSpc>
                        <a:defRPr/>
                      </a:pP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항</a:t>
                      </a:r>
                      <a:endParaRPr sz="1200" spc="-315">
                        <a:latin typeface="맑은 고딕 Semilight"/>
                        <a:cs typeface="맑은 고딕 Semilight"/>
                      </a:endParaRPr>
                    </a:p>
                    <a:p>
                      <a:pPr marL="415925" lvl="0">
                        <a:lnSpc>
                          <a:spcPts val="1435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0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06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0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06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7950" rIns="0" bIns="0" anchor="t" anchorCtr="0"/>
                    <a:lstStyle/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850"/>
                        </a:spcBef>
                        <a:defRPr/>
                      </a:pP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09.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5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309880" lvl="0">
                        <a:lnSpc>
                          <a:spcPts val="1415"/>
                        </a:lnSpc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1200" spc="-409">
                        <a:latin typeface="맑은 고딕 Semilight"/>
                        <a:cs typeface="맑은 고딕 Semilight"/>
                      </a:endParaRPr>
                    </a:p>
                    <a:p>
                      <a:pPr marL="525145" lvl="0">
                        <a:lnSpc>
                          <a:spcPts val="1435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CC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7950" rIns="0" bIns="0" anchor="t" anchorCtr="0"/>
                    <a:lstStyle/>
                    <a:p>
                      <a:pPr marR="17780" lvl="0" algn="ctr">
                        <a:lnSpc>
                          <a:spcPct val="100000"/>
                        </a:lnSpc>
                        <a:spcBef>
                          <a:spcPts val="850"/>
                        </a:spcBef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료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69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5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969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85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8585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.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02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8585" rIns="0" bIns="0" anchor="t" anchorCtr="0"/>
                    <a:lstStyle/>
                    <a:p>
                      <a:pPr marR="22860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썹실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224154" lvl="0">
                        <a:lnSpc>
                          <a:spcPts val="1420"/>
                        </a:lnSpc>
                        <a:defRPr/>
                      </a:pP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해썹실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200" spc="-434">
                        <a:latin typeface="맑은 고딕 Semilight"/>
                        <a:cs typeface="맑은 고딕 Semilight"/>
                      </a:endParaRPr>
                    </a:p>
                    <a:p>
                      <a:pPr marL="224154" lvl="0">
                        <a:lnSpc>
                          <a:spcPts val="143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03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03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10858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7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8585" rIns="0" bIns="0" anchor="t" anchorCtr="0"/>
                    <a:lstStyle/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6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2P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858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855"/>
                        </a:spcBef>
                        <a:defRPr/>
                      </a:pP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2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2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8585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03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sub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003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bl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i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c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14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/>
                <a:gridCol w="1007110"/>
                <a:gridCol w="976630"/>
              </a:tblGrid>
              <a:tr h="649605">
                <a:tc>
                  <a:txBody>
                    <a:bodyPr vert="horz" lIns="0" tIns="185420" rIns="0" bIns="0" anchor="t" anchorCtr="0"/>
                    <a:lstStyle/>
                    <a:p>
                      <a:pPr marL="984885" lvl="0">
                        <a:lnSpc>
                          <a:spcPct val="100000"/>
                        </a:lnSpc>
                        <a:spcBef>
                          <a:spcPts val="1460"/>
                        </a:spcBef>
                        <a:defRPr/>
                      </a:pPr>
                      <a:r>
                        <a:rPr sz="1700" spc="-114">
                          <a:latin typeface="바탕"/>
                          <a:cs typeface="바탕"/>
                        </a:rPr>
                        <a:t>HACCP의</a:t>
                      </a:r>
                      <a:r>
                        <a:rPr sz="1700" spc="30">
                          <a:latin typeface="바탕"/>
                          <a:cs typeface="바탕"/>
                        </a:rPr>
                        <a:t> </a:t>
                      </a:r>
                      <a:r>
                        <a:rPr sz="1700" spc="-10">
                          <a:latin typeface="바탕"/>
                          <a:cs typeface="바탕"/>
                        </a:rPr>
                        <a:t>7원칙이란?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1854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</a:tr>
              <a:tr h="8695055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19100" marR="259715" lvl="0" indent="-254635" algn="just">
                        <a:lnSpc>
                          <a:spcPct val="1333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b="1">
                          <a:latin typeface="맑은 고딕"/>
                          <a:cs typeface="맑은 고딕"/>
                        </a:rPr>
                        <a:t>▢</a:t>
                      </a:r>
                      <a:r>
                        <a:rPr sz="1300" b="1" spc="2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HACCP</a:t>
                      </a:r>
                      <a:r>
                        <a:rPr sz="1300" b="1" spc="1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7원칙이란,</a:t>
                      </a:r>
                      <a:r>
                        <a:rPr sz="1300" b="1" spc="1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HACCP을</a:t>
                      </a:r>
                      <a:r>
                        <a:rPr sz="1300" b="1" spc="1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적용하기</a:t>
                      </a:r>
                      <a:r>
                        <a:rPr sz="1300" b="1" spc="1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위한</a:t>
                      </a:r>
                      <a:r>
                        <a:rPr sz="1300" b="1" spc="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기본적인</a:t>
                      </a:r>
                      <a:r>
                        <a:rPr sz="1300" b="1" spc="1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절차로</a:t>
                      </a:r>
                      <a:r>
                        <a:rPr sz="1300" b="1" spc="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20">
                          <a:latin typeface="맑은 고딕"/>
                          <a:cs typeface="맑은 고딕"/>
                        </a:rPr>
                        <a:t>“위해요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소</a:t>
                      </a:r>
                      <a:r>
                        <a:rPr sz="1300" b="1" spc="-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분석”, </a:t>
                      </a:r>
                      <a:r>
                        <a:rPr sz="1300" b="1" spc="-10">
                          <a:latin typeface="맑은 고딕"/>
                          <a:cs typeface="맑은 고딕"/>
                        </a:rPr>
                        <a:t>“중요관리점</a:t>
                      </a:r>
                      <a:r>
                        <a:rPr sz="1300" b="1" spc="-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결정”,</a:t>
                      </a:r>
                      <a:r>
                        <a:rPr sz="1300" b="1" spc="-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20">
                          <a:latin typeface="맑은 고딕"/>
                          <a:cs typeface="맑은 고딕"/>
                        </a:rPr>
                        <a:t>“중요관리점의</a:t>
                      </a:r>
                      <a:r>
                        <a:rPr sz="1300" b="1" spc="-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10">
                          <a:latin typeface="맑은 고딕"/>
                          <a:cs typeface="맑은 고딕"/>
                        </a:rPr>
                        <a:t>한계기준설정”,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10">
                          <a:latin typeface="맑은 고딕"/>
                          <a:cs typeface="맑은 고딕"/>
                        </a:rPr>
                        <a:t>“중요관리점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별</a:t>
                      </a:r>
                      <a:r>
                        <a:rPr sz="1300" b="1" spc="2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모니터링</a:t>
                      </a:r>
                      <a:r>
                        <a:rPr sz="1300" b="1" spc="2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체계</a:t>
                      </a:r>
                      <a:r>
                        <a:rPr sz="1300" b="1" spc="233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확립”,</a:t>
                      </a:r>
                      <a:r>
                        <a:rPr sz="1300" b="1" spc="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“개선조치방법</a:t>
                      </a:r>
                      <a:r>
                        <a:rPr sz="1300" b="1" spc="233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수립”,</a:t>
                      </a:r>
                      <a:r>
                        <a:rPr sz="1300" b="1" spc="25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“검증절차</a:t>
                      </a:r>
                      <a:r>
                        <a:rPr sz="1300" b="1" spc="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및</a:t>
                      </a:r>
                      <a:r>
                        <a:rPr sz="1300" b="1" spc="2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방법</a:t>
                      </a:r>
                      <a:r>
                        <a:rPr sz="1300" b="1" spc="2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50">
                          <a:latin typeface="맑은 고딕"/>
                          <a:cs typeface="맑은 고딕"/>
                        </a:rPr>
                        <a:t>수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립”,</a:t>
                      </a:r>
                      <a:r>
                        <a:rPr sz="1300" b="1" spc="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10">
                          <a:latin typeface="맑은 고딕"/>
                          <a:cs typeface="맑은 고딕"/>
                        </a:rPr>
                        <a:t>“문서화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 및</a:t>
                      </a:r>
                      <a:r>
                        <a:rPr sz="1300" b="1" spc="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>
                          <a:latin typeface="맑은 고딕"/>
                          <a:cs typeface="맑은 고딕"/>
                        </a:rPr>
                        <a:t>기록유지방법</a:t>
                      </a:r>
                      <a:r>
                        <a:rPr sz="1300" b="1" spc="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10">
                          <a:latin typeface="맑은 고딕"/>
                          <a:cs typeface="맑은 고딕"/>
                        </a:rPr>
                        <a:t>설정”을</a:t>
                      </a:r>
                      <a:r>
                        <a:rPr sz="1300" b="1" spc="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b="1" spc="-20">
                          <a:latin typeface="맑은 고딕"/>
                          <a:cs typeface="맑은 고딕"/>
                        </a:rPr>
                        <a:t>말한다.</a:t>
                      </a:r>
                      <a:endParaRPr sz="1300" b="1" spc="-20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176530" lvl="0" algn="r">
                        <a:lnSpc>
                          <a:spcPct val="100000"/>
                        </a:lnSpc>
                        <a:tabLst>
                          <a:tab pos="106362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7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위</a:t>
                      </a:r>
                      <a:endParaRPr sz="1300" spc="-455">
                        <a:latin typeface="맑은 고딕 Semilight"/>
                        <a:cs typeface="맑은 고딕 Semilight"/>
                      </a:endParaRPr>
                    </a:p>
                    <a:p>
                      <a:pPr marR="165100" lvl="0" algn="r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947419" algn="l"/>
                          <a:tab pos="2383155" algn="l"/>
                          <a:tab pos="3643629" algn="l"/>
                          <a:tab pos="4070350" algn="l"/>
                          <a:tab pos="4342765" algn="l"/>
                          <a:tab pos="4959985" algn="l"/>
                          <a:tab pos="5385435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1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800" spc="300" baseline="2000">
                          <a:latin typeface="바탕"/>
                          <a:cs typeface="바탕"/>
                        </a:rPr>
                        <a:t> </a:t>
                      </a:r>
                      <a:r>
                        <a:rPr sz="1800" spc="-37" baseline="2000">
                          <a:latin typeface="바탕"/>
                          <a:cs typeface="바탕"/>
                        </a:rPr>
                        <a:t>분석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950" spc="-15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22" baseline="2000">
                          <a:latin typeface="맑은 고딕 Semilight"/>
                          <a:cs typeface="맑은 고딕 Semilight"/>
                        </a:rPr>
                        <a:t>요소</a:t>
                      </a:r>
                      <a:r>
                        <a:rPr sz="1950" spc="-24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67" baseline="2000">
                          <a:latin typeface="맑은 고딕 Semilight"/>
                          <a:cs typeface="맑은 고딕 Semilight"/>
                        </a:rPr>
                        <a:t>[식</a:t>
                      </a:r>
                      <a:r>
                        <a:rPr sz="1950" spc="-12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950" spc="-22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30" baseline="2000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950" spc="-24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75" baseline="20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450" baseline="2000">
                          <a:latin typeface="맑은 고딕 Semilight"/>
                          <a:cs typeface="맑은 고딕 Semilight"/>
                        </a:rPr>
                        <a:t>농</a:t>
                      </a:r>
                      <a:r>
                        <a:rPr sz="1950" spc="-25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75" baseline="2000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802" baseline="20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277" baseline="2000">
                          <a:latin typeface="맑은 고딕 Semilight"/>
                          <a:cs typeface="맑은 고딕 Semilight"/>
                        </a:rPr>
                        <a:t>중금속</a:t>
                      </a:r>
                      <a:r>
                        <a:rPr sz="1950" spc="-18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75" baseline="20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509" baseline="200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950" spc="-20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450" baseline="20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950" spc="-25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7" baseline="2000">
                          <a:latin typeface="맑은 고딕 Semilight"/>
                          <a:cs typeface="맑은 고딕 Semilight"/>
                        </a:rPr>
                        <a:t>]를</a:t>
                      </a:r>
                      <a:endParaRPr sz="1950" spc="-37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2554605" lvl="0">
                        <a:lnSpc>
                          <a:spcPts val="1540"/>
                        </a:lnSpc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9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60655" lvl="0" algn="r">
                        <a:lnSpc>
                          <a:spcPct val="100000"/>
                        </a:lnSpc>
                        <a:tabLst>
                          <a:tab pos="557530" algn="l"/>
                          <a:tab pos="1419860" algn="l"/>
                        </a:tabLst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요소를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찾</a:t>
                      </a:r>
                      <a:endParaRPr sz="1300" spc="-325">
                        <a:latin typeface="맑은 고딕 Semilight"/>
                        <a:cs typeface="맑은 고딕 Semilight"/>
                      </a:endParaRPr>
                    </a:p>
                    <a:p>
                      <a:pPr marL="170815" lvl="0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1042669" algn="l"/>
                          <a:tab pos="2554605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2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중요관리점</a:t>
                      </a:r>
                      <a:r>
                        <a:rPr sz="1800" spc="284" baseline="2000">
                          <a:latin typeface="바탕"/>
                          <a:cs typeface="바탕"/>
                        </a:rPr>
                        <a:t> </a:t>
                      </a:r>
                      <a:r>
                        <a:rPr sz="1800" spc="-37" baseline="2000">
                          <a:latin typeface="바탕"/>
                          <a:cs typeface="바탕"/>
                        </a:rPr>
                        <a:t>결정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950" spc="66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30" baseline="200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950" spc="-89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950" spc="64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950" spc="-12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09" baseline="200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950" spc="-19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950" spc="-23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75" baseline="200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950" spc="-75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2554605" lvl="0">
                        <a:lnSpc>
                          <a:spcPts val="1540"/>
                        </a:lnSpc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균공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65100" lvl="0" algn="r">
                        <a:lnSpc>
                          <a:spcPct val="100000"/>
                        </a:lnSpc>
                        <a:tabLst>
                          <a:tab pos="1397000" algn="l"/>
                        </a:tabLst>
                        <a:defRPr/>
                      </a:pPr>
                      <a:r>
                        <a:rPr sz="1800" spc="-15" baseline="-37000">
                          <a:latin typeface="바탕"/>
                          <a:cs typeface="바탕"/>
                        </a:rPr>
                        <a:t>중요관리점의</a:t>
                      </a:r>
                      <a:r>
                        <a:rPr sz="1800" baseline="-370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점에서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공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170815" lvl="0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1118870" algn="l"/>
                          <a:tab pos="2554605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3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baseline="-34000">
                          <a:latin typeface="바탕"/>
                          <a:cs typeface="바탕"/>
                        </a:rPr>
                        <a:t>한계기준</a:t>
                      </a:r>
                      <a:r>
                        <a:rPr sz="1800" spc="284" baseline="-34000">
                          <a:latin typeface="바탕"/>
                          <a:cs typeface="바탕"/>
                        </a:rPr>
                        <a:t> </a:t>
                      </a:r>
                      <a:r>
                        <a:rPr sz="1800" spc="-37" baseline="-34000">
                          <a:latin typeface="바탕"/>
                          <a:cs typeface="바탕"/>
                        </a:rPr>
                        <a:t>설정</a:t>
                      </a:r>
                      <a:r>
                        <a:rPr sz="1800" baseline="-34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950" spc="-24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950" spc="-11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950" spc="66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09" baseline="200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950" spc="-208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950" spc="-2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950" spc="-22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75" baseline="200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950" spc="-75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2554605" lvl="0">
                        <a:lnSpc>
                          <a:spcPts val="1540"/>
                        </a:lnSpc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균공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9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73990" lvl="0" algn="r">
                        <a:lnSpc>
                          <a:spcPct val="100000"/>
                        </a:lnSpc>
                        <a:tabLst>
                          <a:tab pos="1397000" algn="l"/>
                        </a:tabLst>
                        <a:defRPr/>
                      </a:pPr>
                      <a:r>
                        <a:rPr sz="1200" spc="-10">
                          <a:latin typeface="바탕"/>
                          <a:cs typeface="바탕"/>
                        </a:rPr>
                        <a:t>중요관리점별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marR="163195" lvl="0" algn="r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1137920" algn="l"/>
                          <a:tab pos="2383155" algn="l"/>
                          <a:tab pos="2645410" algn="l"/>
                          <a:tab pos="3826510" algn="l"/>
                          <a:tab pos="4396105" algn="l"/>
                          <a:tab pos="5120005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4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spc="-30" baseline="2000">
                          <a:latin typeface="바탕"/>
                          <a:cs typeface="바탕"/>
                        </a:rPr>
                        <a:t>모니터링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32" baseline="200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950" spc="-17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1604" baseline="200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950" spc="172" baseline="20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950" spc="-22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532" baseline="200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950" spc="-19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67" baseline="200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950" spc="-3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367" baseline="200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950" spc="-12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950" spc="-2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2" baseline="20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434" baseline="200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950" spc="-2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67" baseline="200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950" spc="-4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950" spc="-547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1309370" lvl="0">
                        <a:lnSpc>
                          <a:spcPts val="1540"/>
                        </a:lnSpc>
                        <a:tabLst>
                          <a:tab pos="2554605" algn="l"/>
                        </a:tabLst>
                        <a:defRPr/>
                      </a:pPr>
                      <a:r>
                        <a:rPr sz="1200" spc="-20">
                          <a:latin typeface="바탕"/>
                          <a:cs typeface="바탕"/>
                        </a:rPr>
                        <a:t>체계확립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9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8430" lvl="0" algn="r">
                        <a:lnSpc>
                          <a:spcPct val="100000"/>
                        </a:lnSpc>
                        <a:tabLst>
                          <a:tab pos="1397000" algn="l"/>
                          <a:tab pos="2948305" algn="l"/>
                        </a:tabLst>
                        <a:defRPr/>
                      </a:pPr>
                      <a:r>
                        <a:rPr sz="1800" spc="-15" baseline="-37000">
                          <a:latin typeface="바탕"/>
                          <a:cs typeface="바탕"/>
                        </a:rPr>
                        <a:t>개선조치방법</a:t>
                      </a:r>
                      <a:r>
                        <a:rPr sz="1800" baseline="-370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실제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설정 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marR="172720" lvl="0" algn="r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1290320" algn="l"/>
                          <a:tab pos="2383155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5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spc="-37" baseline="-34000">
                          <a:latin typeface="바탕"/>
                          <a:cs typeface="바탕"/>
                        </a:rPr>
                        <a:t>수립</a:t>
                      </a:r>
                      <a:r>
                        <a:rPr sz="1800" baseline="-34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607" baseline="200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950" spc="127" baseline="20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950" spc="-382" baseline="2000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950" spc="-19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950" spc="-18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950" spc="-2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950" spc="-19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950" spc="70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30" baseline="2000">
                          <a:latin typeface="맑은 고딕 Semilight"/>
                          <a:cs typeface="맑은 고딕 Semilight"/>
                        </a:rPr>
                        <a:t>벗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950" spc="-27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났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950" spc="5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67" baseline="2000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950" spc="-89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07" baseline="200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950" spc="7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30" baseline="200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950" spc="-14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32" baseline="200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950" spc="-24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67" baseline="200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950" spc="-10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950" spc="60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950" spc="-18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44" baseline="200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950" spc="-644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2554605" lvl="0">
                        <a:lnSpc>
                          <a:spcPts val="1540"/>
                        </a:lnSpc>
                        <a:defRPr/>
                      </a:pP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6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0815" marR="166370" lvl="0" indent="2383155" algn="r">
                        <a:lnSpc>
                          <a:spcPct val="100000"/>
                        </a:lnSpc>
                        <a:tabLst>
                          <a:tab pos="1004569" algn="l"/>
                          <a:tab pos="1263650" algn="l"/>
                          <a:tab pos="2554605" algn="l"/>
                        </a:tabLst>
                        <a:defRPr/>
                      </a:pP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었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baseline="-340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950" spc="292" baseline="-34000">
                          <a:latin typeface="바탕"/>
                          <a:cs typeface="바탕"/>
                        </a:rPr>
                        <a:t> </a:t>
                      </a:r>
                      <a:r>
                        <a:rPr sz="1950" spc="-75" baseline="-34000">
                          <a:latin typeface="바탕"/>
                          <a:cs typeface="바탕"/>
                        </a:rPr>
                        <a:t>6</a:t>
                      </a:r>
                      <a:r>
                        <a:rPr sz="1950" baseline="-34000">
                          <a:latin typeface="바탕"/>
                          <a:cs typeface="바탕"/>
                        </a:rPr>
                        <a:t>	</a:t>
                      </a:r>
                      <a:r>
                        <a:rPr sz="1200">
                          <a:latin typeface="바탕"/>
                          <a:cs typeface="바탕"/>
                        </a:rPr>
                        <a:t>검증절차</a:t>
                      </a:r>
                      <a:r>
                        <a:rPr sz="12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200">
                          <a:latin typeface="바탕"/>
                          <a:cs typeface="바탕"/>
                        </a:rPr>
                        <a:t>및</a:t>
                      </a:r>
                      <a:r>
                        <a:rPr sz="1200" spc="200">
                          <a:latin typeface="바탕"/>
                          <a:cs typeface="바탕"/>
                        </a:rPr>
                        <a:t> 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방법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었는지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3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이루어지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수립</a:t>
                      </a:r>
                      <a:r>
                        <a:rPr sz="1200">
                          <a:latin typeface="바탕"/>
                          <a:cs typeface="바탕"/>
                        </a:rPr>
                        <a:t>	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있는지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문제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말</a:t>
                      </a:r>
                      <a:endParaRPr sz="1300" spc="-390">
                        <a:latin typeface="맑은 고딕 Semilight"/>
                        <a:cs typeface="맑은 고딕 Semilight"/>
                      </a:endParaRPr>
                    </a:p>
                    <a:p>
                      <a:pPr marL="2554605" lvl="0">
                        <a:lnSpc>
                          <a:spcPct val="100000"/>
                        </a:lnSpc>
                        <a:defRPr/>
                      </a:pP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한다.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6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53035" lvl="0" algn="r">
                        <a:lnSpc>
                          <a:spcPct val="100000"/>
                        </a:lnSpc>
                        <a:tabLst>
                          <a:tab pos="1282700" algn="l"/>
                          <a:tab pos="2710815" algn="l"/>
                          <a:tab pos="3716654" algn="l"/>
                          <a:tab pos="4114165" algn="l"/>
                        </a:tabLst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문서화</a:t>
                      </a:r>
                      <a:r>
                        <a:rPr sz="1200" spc="200">
                          <a:latin typeface="바탕"/>
                          <a:cs typeface="바탕"/>
                        </a:rPr>
                        <a:t> </a:t>
                      </a:r>
                      <a:r>
                        <a:rPr sz="1200" spc="-50">
                          <a:latin typeface="바탕"/>
                          <a:cs typeface="바탕"/>
                        </a:rPr>
                        <a:t>및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요소분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립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까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R="164465" lvl="0" algn="r">
                        <a:lnSpc>
                          <a:spcPts val="1540"/>
                        </a:lnSpc>
                        <a:spcBef>
                          <a:spcPts val="35"/>
                        </a:spcBef>
                        <a:tabLst>
                          <a:tab pos="1137920" algn="l"/>
                          <a:tab pos="2383155" algn="l"/>
                          <a:tab pos="3172460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원칙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바탕"/>
                          <a:cs typeface="바탕"/>
                        </a:rPr>
                        <a:t>7</a:t>
                      </a:r>
                      <a:r>
                        <a:rPr sz="1300">
                          <a:latin typeface="바탕"/>
                          <a:cs typeface="바탕"/>
                        </a:rPr>
                        <a:t>	</a:t>
                      </a:r>
                      <a:r>
                        <a:rPr sz="1800" spc="-30" baseline="2000">
                          <a:latin typeface="바탕"/>
                          <a:cs typeface="바탕"/>
                        </a:rPr>
                        <a:t>기록유지</a:t>
                      </a:r>
                      <a:r>
                        <a:rPr sz="1800" baseline="2000">
                          <a:latin typeface="바탕"/>
                          <a:cs typeface="바탕"/>
                        </a:rPr>
                        <a:t>	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950" spc="187" baseline="20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950" spc="-367" baseline="200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950" spc="-12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82" baseline="200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950" baseline="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71" baseline="200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950" spc="-23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90" baseline="200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950" spc="48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85" baseline="2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950" spc="-13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104" baseline="2000">
                          <a:latin typeface="맑은 고딕 Semilight"/>
                          <a:cs typeface="맑은 고딕 Semilight"/>
                        </a:rPr>
                        <a:t>록을</a:t>
                      </a:r>
                      <a:r>
                        <a:rPr sz="1950" spc="74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950" spc="-23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69" baseline="200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950" spc="-14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화하 </a:t>
                      </a:r>
                      <a:r>
                        <a:rPr sz="1950" spc="-487" baseline="20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950" spc="97" baseline="20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950" spc="-434" baseline="200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950" spc="-28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667" baseline="200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950" spc="-5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412" baseline="20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950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950" spc="-547" baseline="2000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950" spc="-547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1309370" lvl="0">
                        <a:lnSpc>
                          <a:spcPts val="1540"/>
                        </a:lnSpc>
                        <a:tabLst>
                          <a:tab pos="2554605" algn="l"/>
                        </a:tabLst>
                        <a:defRPr/>
                      </a:pPr>
                      <a:r>
                        <a:rPr sz="1200" spc="-20">
                          <a:latin typeface="바탕"/>
                          <a:cs typeface="바탕"/>
                        </a:rPr>
                        <a:t>방법설정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35761" y="1522336"/>
            <a:ext cx="5850890" cy="1388745"/>
          </a:xfrm>
          <a:custGeom>
            <a:avLst/>
            <a:gdLst/>
            <a:ahLst/>
            <a:cxnLst/>
            <a:rect l="l" t="t" r="r" b="b"/>
            <a:pathLst>
              <a:path w="5850890" h="1388745">
                <a:moveTo>
                  <a:pt x="1524" y="0"/>
                </a:moveTo>
                <a:lnTo>
                  <a:pt x="1524" y="1388363"/>
                </a:lnTo>
              </a:path>
              <a:path w="5850890" h="1388745">
                <a:moveTo>
                  <a:pt x="5847499" y="0"/>
                </a:moveTo>
                <a:lnTo>
                  <a:pt x="5847499" y="1388363"/>
                </a:lnTo>
              </a:path>
              <a:path w="5850890" h="1388745">
                <a:moveTo>
                  <a:pt x="0" y="0"/>
                </a:moveTo>
                <a:lnTo>
                  <a:pt x="5850534" y="0"/>
                </a:lnTo>
              </a:path>
              <a:path w="5850890" h="1388745">
                <a:moveTo>
                  <a:pt x="0" y="1388363"/>
                </a:moveTo>
                <a:lnTo>
                  <a:pt x="5850534" y="1388363"/>
                </a:lnTo>
              </a:path>
              <a:path w="5850890" h="1388745">
                <a:moveTo>
                  <a:pt x="5847499" y="0"/>
                </a:moveTo>
                <a:lnTo>
                  <a:pt x="5847499" y="1388363"/>
                </a:lnTo>
              </a:path>
              <a:path w="5850890" h="1388745">
                <a:moveTo>
                  <a:pt x="1524" y="0"/>
                </a:moveTo>
                <a:lnTo>
                  <a:pt x="1524" y="1388363"/>
                </a:lnTo>
              </a:path>
              <a:path w="5850890" h="1388745">
                <a:moveTo>
                  <a:pt x="0" y="1388363"/>
                </a:moveTo>
                <a:lnTo>
                  <a:pt x="5850534" y="1388363"/>
                </a:lnTo>
              </a:path>
              <a:path w="5850890" h="1388745">
                <a:moveTo>
                  <a:pt x="0" y="0"/>
                </a:moveTo>
                <a:lnTo>
                  <a:pt x="5850534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858276" y="4256443"/>
            <a:ext cx="1384935" cy="720090"/>
          </a:xfrm>
          <a:custGeom>
            <a:avLst/>
            <a:gdLst/>
            <a:ahLst/>
            <a:cxnLst/>
            <a:rect l="l" t="t" r="r" b="b"/>
            <a:pathLst>
              <a:path w="1384935" h="720089">
                <a:moveTo>
                  <a:pt x="1524" y="0"/>
                </a:moveTo>
                <a:lnTo>
                  <a:pt x="1524" y="720064"/>
                </a:lnTo>
              </a:path>
              <a:path w="1384935" h="720089">
                <a:moveTo>
                  <a:pt x="1381531" y="0"/>
                </a:moveTo>
                <a:lnTo>
                  <a:pt x="1381531" y="720064"/>
                </a:lnTo>
              </a:path>
              <a:path w="1384935" h="720089">
                <a:moveTo>
                  <a:pt x="0" y="0"/>
                </a:moveTo>
                <a:lnTo>
                  <a:pt x="1384579" y="0"/>
                </a:lnTo>
              </a:path>
              <a:path w="1384935" h="720089">
                <a:moveTo>
                  <a:pt x="0" y="720064"/>
                </a:moveTo>
                <a:lnTo>
                  <a:pt x="1384579" y="72006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58276" y="5177459"/>
            <a:ext cx="1384935" cy="718820"/>
          </a:xfrm>
          <a:custGeom>
            <a:avLst/>
            <a:gdLst/>
            <a:ahLst/>
            <a:cxnLst/>
            <a:rect l="l" t="t" r="r" b="b"/>
            <a:pathLst>
              <a:path w="1384935" h="718820">
                <a:moveTo>
                  <a:pt x="1524" y="0"/>
                </a:moveTo>
                <a:lnTo>
                  <a:pt x="1524" y="718540"/>
                </a:lnTo>
              </a:path>
              <a:path w="1384935" h="718820">
                <a:moveTo>
                  <a:pt x="1381531" y="0"/>
                </a:moveTo>
                <a:lnTo>
                  <a:pt x="1381531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58276" y="6096952"/>
            <a:ext cx="1384935" cy="718820"/>
          </a:xfrm>
          <a:custGeom>
            <a:avLst/>
            <a:gdLst/>
            <a:ahLst/>
            <a:cxnLst/>
            <a:rect l="l" t="t" r="r" b="b"/>
            <a:pathLst>
              <a:path w="1384935" h="718820">
                <a:moveTo>
                  <a:pt x="1524" y="0"/>
                </a:moveTo>
                <a:lnTo>
                  <a:pt x="1524" y="718540"/>
                </a:lnTo>
              </a:path>
              <a:path w="1384935" h="718820">
                <a:moveTo>
                  <a:pt x="1381531" y="0"/>
                </a:moveTo>
                <a:lnTo>
                  <a:pt x="1381531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858276" y="7016445"/>
            <a:ext cx="1384935" cy="718820"/>
          </a:xfrm>
          <a:custGeom>
            <a:avLst/>
            <a:gdLst/>
            <a:ahLst/>
            <a:cxnLst/>
            <a:rect l="l" t="t" r="r" b="b"/>
            <a:pathLst>
              <a:path w="1384935" h="718820">
                <a:moveTo>
                  <a:pt x="1524" y="0"/>
                </a:moveTo>
                <a:lnTo>
                  <a:pt x="1524" y="718540"/>
                </a:lnTo>
              </a:path>
              <a:path w="1384935" h="718820">
                <a:moveTo>
                  <a:pt x="1381531" y="0"/>
                </a:moveTo>
                <a:lnTo>
                  <a:pt x="1381531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858276" y="7935924"/>
            <a:ext cx="1384935" cy="782955"/>
          </a:xfrm>
          <a:custGeom>
            <a:avLst/>
            <a:gdLst/>
            <a:ahLst/>
            <a:cxnLst/>
            <a:rect l="l" t="t" r="r" b="b"/>
            <a:pathLst>
              <a:path w="1384935" h="782954">
                <a:moveTo>
                  <a:pt x="1524" y="0"/>
                </a:moveTo>
                <a:lnTo>
                  <a:pt x="1524" y="782485"/>
                </a:lnTo>
              </a:path>
              <a:path w="1384935" h="782954">
                <a:moveTo>
                  <a:pt x="1381531" y="0"/>
                </a:moveTo>
                <a:lnTo>
                  <a:pt x="1381531" y="782485"/>
                </a:lnTo>
              </a:path>
              <a:path w="1384935" h="782954">
                <a:moveTo>
                  <a:pt x="0" y="0"/>
                </a:moveTo>
                <a:lnTo>
                  <a:pt x="1384579" y="0"/>
                </a:lnTo>
              </a:path>
              <a:path w="1384935" h="782954">
                <a:moveTo>
                  <a:pt x="0" y="782485"/>
                </a:moveTo>
                <a:lnTo>
                  <a:pt x="1384579" y="78248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422586" y="4256443"/>
            <a:ext cx="3479165" cy="720090"/>
          </a:xfrm>
          <a:custGeom>
            <a:avLst/>
            <a:gdLst/>
            <a:ahLst/>
            <a:cxnLst/>
            <a:rect l="l" t="t" r="r" b="b"/>
            <a:pathLst>
              <a:path w="3479165" h="720089">
                <a:moveTo>
                  <a:pt x="1524" y="0"/>
                </a:moveTo>
                <a:lnTo>
                  <a:pt x="1524" y="720064"/>
                </a:lnTo>
              </a:path>
              <a:path w="3479165" h="720089">
                <a:moveTo>
                  <a:pt x="3475901" y="0"/>
                </a:moveTo>
                <a:lnTo>
                  <a:pt x="3475901" y="720064"/>
                </a:lnTo>
              </a:path>
              <a:path w="3479165" h="720089">
                <a:moveTo>
                  <a:pt x="0" y="0"/>
                </a:moveTo>
                <a:lnTo>
                  <a:pt x="3478949" y="0"/>
                </a:lnTo>
              </a:path>
              <a:path w="3479165" h="720089">
                <a:moveTo>
                  <a:pt x="0" y="720064"/>
                </a:moveTo>
                <a:lnTo>
                  <a:pt x="3478949" y="720064"/>
                </a:lnTo>
              </a:path>
              <a:path w="3479165" h="720089">
                <a:moveTo>
                  <a:pt x="3475901" y="0"/>
                </a:moveTo>
                <a:lnTo>
                  <a:pt x="3475901" y="72006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3422586" y="5177459"/>
            <a:ext cx="3479165" cy="718820"/>
          </a:xfrm>
          <a:custGeom>
            <a:avLst/>
            <a:gdLst/>
            <a:ahLst/>
            <a:cxnLst/>
            <a:rect l="l" t="t" r="r" b="b"/>
            <a:pathLst>
              <a:path w="3479165" h="718820">
                <a:moveTo>
                  <a:pt x="1524" y="0"/>
                </a:moveTo>
                <a:lnTo>
                  <a:pt x="1524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3422586" y="6096952"/>
            <a:ext cx="3479165" cy="718820"/>
          </a:xfrm>
          <a:custGeom>
            <a:avLst/>
            <a:gdLst/>
            <a:ahLst/>
            <a:cxnLst/>
            <a:rect l="l" t="t" r="r" b="b"/>
            <a:pathLst>
              <a:path w="3479165" h="718820">
                <a:moveTo>
                  <a:pt x="1524" y="0"/>
                </a:moveTo>
                <a:lnTo>
                  <a:pt x="1524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3422586" y="7016445"/>
            <a:ext cx="3479165" cy="718820"/>
          </a:xfrm>
          <a:custGeom>
            <a:avLst/>
            <a:gdLst/>
            <a:ahLst/>
            <a:cxnLst/>
            <a:rect l="l" t="t" r="r" b="b"/>
            <a:pathLst>
              <a:path w="3479165" h="718820">
                <a:moveTo>
                  <a:pt x="1524" y="0"/>
                </a:moveTo>
                <a:lnTo>
                  <a:pt x="1524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3422586" y="7935924"/>
            <a:ext cx="3479165" cy="782955"/>
          </a:xfrm>
          <a:custGeom>
            <a:avLst/>
            <a:gdLst/>
            <a:ahLst/>
            <a:cxnLst/>
            <a:rect l="l" t="t" r="r" b="b"/>
            <a:pathLst>
              <a:path w="3479165" h="782954">
                <a:moveTo>
                  <a:pt x="1524" y="0"/>
                </a:moveTo>
                <a:lnTo>
                  <a:pt x="1524" y="782485"/>
                </a:lnTo>
              </a:path>
              <a:path w="3479165" h="782954">
                <a:moveTo>
                  <a:pt x="3475901" y="0"/>
                </a:moveTo>
                <a:lnTo>
                  <a:pt x="3475901" y="782485"/>
                </a:lnTo>
              </a:path>
              <a:path w="3479165" h="782954">
                <a:moveTo>
                  <a:pt x="0" y="0"/>
                </a:moveTo>
                <a:lnTo>
                  <a:pt x="3478949" y="0"/>
                </a:lnTo>
              </a:path>
              <a:path w="3479165" h="782954">
                <a:moveTo>
                  <a:pt x="0" y="782485"/>
                </a:moveTo>
                <a:lnTo>
                  <a:pt x="3478949" y="782485"/>
                </a:lnTo>
              </a:path>
              <a:path w="3479165" h="782954">
                <a:moveTo>
                  <a:pt x="3475901" y="0"/>
                </a:moveTo>
                <a:lnTo>
                  <a:pt x="3475901" y="78248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035761" y="7935924"/>
            <a:ext cx="661670" cy="782955"/>
          </a:xfrm>
          <a:custGeom>
            <a:avLst/>
            <a:gdLst/>
            <a:ahLst/>
            <a:cxnLst/>
            <a:rect l="l" t="t" r="r" b="b"/>
            <a:pathLst>
              <a:path w="661669" h="782954">
                <a:moveTo>
                  <a:pt x="1524" y="0"/>
                </a:moveTo>
                <a:lnTo>
                  <a:pt x="1524" y="782485"/>
                </a:lnTo>
              </a:path>
              <a:path w="661669" h="782954">
                <a:moveTo>
                  <a:pt x="658012" y="0"/>
                </a:moveTo>
                <a:lnTo>
                  <a:pt x="658012" y="782485"/>
                </a:lnTo>
              </a:path>
              <a:path w="661669" h="782954">
                <a:moveTo>
                  <a:pt x="0" y="0"/>
                </a:moveTo>
                <a:lnTo>
                  <a:pt x="661060" y="0"/>
                </a:lnTo>
              </a:path>
              <a:path w="661669" h="782954">
                <a:moveTo>
                  <a:pt x="0" y="782485"/>
                </a:moveTo>
                <a:lnTo>
                  <a:pt x="661060" y="782485"/>
                </a:lnTo>
              </a:path>
              <a:path w="661669" h="782954">
                <a:moveTo>
                  <a:pt x="1524" y="0"/>
                </a:moveTo>
                <a:lnTo>
                  <a:pt x="1524" y="78248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035761" y="7016445"/>
            <a:ext cx="661670" cy="718820"/>
          </a:xfrm>
          <a:custGeom>
            <a:avLst/>
            <a:gdLst/>
            <a:ahLst/>
            <a:cxnLst/>
            <a:rect l="l" t="t" r="r" b="b"/>
            <a:pathLst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658012" y="0"/>
                </a:moveTo>
                <a:lnTo>
                  <a:pt x="658012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  <a:path w="661669" h="718820">
                <a:moveTo>
                  <a:pt x="1524" y="0"/>
                </a:moveTo>
                <a:lnTo>
                  <a:pt x="1524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035761" y="6096952"/>
            <a:ext cx="661670" cy="718820"/>
          </a:xfrm>
          <a:custGeom>
            <a:avLst/>
            <a:gdLst/>
            <a:ahLst/>
            <a:cxnLst/>
            <a:rect l="l" t="t" r="r" b="b"/>
            <a:pathLst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658012" y="0"/>
                </a:moveTo>
                <a:lnTo>
                  <a:pt x="658012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  <a:path w="661669" h="718820">
                <a:moveTo>
                  <a:pt x="1524" y="0"/>
                </a:moveTo>
                <a:lnTo>
                  <a:pt x="1524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035761" y="5177459"/>
            <a:ext cx="661670" cy="718820"/>
          </a:xfrm>
          <a:custGeom>
            <a:avLst/>
            <a:gdLst/>
            <a:ahLst/>
            <a:cxnLst/>
            <a:rect l="l" t="t" r="r" b="b"/>
            <a:pathLst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658012" y="0"/>
                </a:moveTo>
                <a:lnTo>
                  <a:pt x="658012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  <a:path w="661669" h="718820">
                <a:moveTo>
                  <a:pt x="1524" y="0"/>
                </a:moveTo>
                <a:lnTo>
                  <a:pt x="1524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035761" y="4256443"/>
            <a:ext cx="661670" cy="720090"/>
          </a:xfrm>
          <a:custGeom>
            <a:avLst/>
            <a:gdLst/>
            <a:ahLst/>
            <a:cxnLst/>
            <a:rect l="l" t="t" r="r" b="b"/>
            <a:pathLst>
              <a:path w="661669" h="720089">
                <a:moveTo>
                  <a:pt x="1524" y="0"/>
                </a:moveTo>
                <a:lnTo>
                  <a:pt x="1524" y="720064"/>
                </a:lnTo>
              </a:path>
              <a:path w="661669" h="720089">
                <a:moveTo>
                  <a:pt x="658012" y="0"/>
                </a:moveTo>
                <a:lnTo>
                  <a:pt x="658012" y="720064"/>
                </a:lnTo>
              </a:path>
              <a:path w="661669" h="720089">
                <a:moveTo>
                  <a:pt x="0" y="0"/>
                </a:moveTo>
                <a:lnTo>
                  <a:pt x="661060" y="0"/>
                </a:lnTo>
              </a:path>
              <a:path w="661669" h="720089">
                <a:moveTo>
                  <a:pt x="0" y="720064"/>
                </a:moveTo>
                <a:lnTo>
                  <a:pt x="661060" y="720064"/>
                </a:lnTo>
              </a:path>
              <a:path w="661669" h="720089">
                <a:moveTo>
                  <a:pt x="1524" y="0"/>
                </a:moveTo>
                <a:lnTo>
                  <a:pt x="1524" y="72006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035761" y="8919362"/>
            <a:ext cx="661670" cy="718820"/>
          </a:xfrm>
          <a:custGeom>
            <a:avLst/>
            <a:gdLst/>
            <a:ahLst/>
            <a:cxnLst/>
            <a:rect l="l" t="t" r="r" b="b"/>
            <a:pathLst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658012" y="0"/>
                </a:moveTo>
                <a:lnTo>
                  <a:pt x="658012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858276" y="8919362"/>
            <a:ext cx="1384935" cy="718820"/>
          </a:xfrm>
          <a:custGeom>
            <a:avLst/>
            <a:gdLst/>
            <a:ahLst/>
            <a:cxnLst/>
            <a:rect l="l" t="t" r="r" b="b"/>
            <a:pathLst>
              <a:path w="1384935" h="718820">
                <a:moveTo>
                  <a:pt x="1524" y="0"/>
                </a:moveTo>
                <a:lnTo>
                  <a:pt x="1524" y="718540"/>
                </a:lnTo>
              </a:path>
              <a:path w="1384935" h="718820">
                <a:moveTo>
                  <a:pt x="1381531" y="0"/>
                </a:moveTo>
                <a:lnTo>
                  <a:pt x="1381531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3422586" y="8919362"/>
            <a:ext cx="3479165" cy="718820"/>
          </a:xfrm>
          <a:custGeom>
            <a:avLst/>
            <a:gdLst/>
            <a:ahLst/>
            <a:cxnLst/>
            <a:rect l="l" t="t" r="r" b="b"/>
            <a:pathLst>
              <a:path w="3479165" h="718820">
                <a:moveTo>
                  <a:pt x="1524" y="0"/>
                </a:moveTo>
                <a:lnTo>
                  <a:pt x="1524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3422586" y="3336962"/>
            <a:ext cx="3479165" cy="718820"/>
          </a:xfrm>
          <a:custGeom>
            <a:avLst/>
            <a:gdLst/>
            <a:ahLst/>
            <a:cxnLst/>
            <a:rect l="l" t="t" r="r" b="b"/>
            <a:pathLst>
              <a:path w="3479165" h="718820">
                <a:moveTo>
                  <a:pt x="1524" y="0"/>
                </a:moveTo>
                <a:lnTo>
                  <a:pt x="1524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  <a:path w="3479165" h="718820">
                <a:moveTo>
                  <a:pt x="0" y="718540"/>
                </a:moveTo>
                <a:lnTo>
                  <a:pt x="3478949" y="718540"/>
                </a:lnTo>
              </a:path>
              <a:path w="3479165" h="718820">
                <a:moveTo>
                  <a:pt x="3475901" y="0"/>
                </a:moveTo>
                <a:lnTo>
                  <a:pt x="3475901" y="718540"/>
                </a:lnTo>
              </a:path>
              <a:path w="3479165" h="718820">
                <a:moveTo>
                  <a:pt x="0" y="0"/>
                </a:moveTo>
                <a:lnTo>
                  <a:pt x="3478949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1858276" y="3336962"/>
            <a:ext cx="1384935" cy="718820"/>
          </a:xfrm>
          <a:custGeom>
            <a:avLst/>
            <a:gdLst/>
            <a:ahLst/>
            <a:cxnLst/>
            <a:rect l="l" t="t" r="r" b="b"/>
            <a:pathLst>
              <a:path w="1384935" h="718820">
                <a:moveTo>
                  <a:pt x="1524" y="0"/>
                </a:moveTo>
                <a:lnTo>
                  <a:pt x="1524" y="718540"/>
                </a:lnTo>
              </a:path>
              <a:path w="1384935" h="718820">
                <a:moveTo>
                  <a:pt x="1381531" y="0"/>
                </a:moveTo>
                <a:lnTo>
                  <a:pt x="1381531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  <a:path w="1384935" h="718820">
                <a:moveTo>
                  <a:pt x="0" y="718540"/>
                </a:moveTo>
                <a:lnTo>
                  <a:pt x="1384579" y="718540"/>
                </a:lnTo>
              </a:path>
              <a:path w="1384935" h="718820">
                <a:moveTo>
                  <a:pt x="0" y="0"/>
                </a:moveTo>
                <a:lnTo>
                  <a:pt x="1384579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1035761" y="3336962"/>
            <a:ext cx="661670" cy="718820"/>
          </a:xfrm>
          <a:custGeom>
            <a:avLst/>
            <a:gdLst/>
            <a:ahLst/>
            <a:cxnLst/>
            <a:rect l="l" t="t" r="r" b="b"/>
            <a:pathLst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658012" y="0"/>
                </a:moveTo>
                <a:lnTo>
                  <a:pt x="658012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  <a:path w="661669" h="718820">
                <a:moveTo>
                  <a:pt x="0" y="718540"/>
                </a:moveTo>
                <a:lnTo>
                  <a:pt x="661060" y="718540"/>
                </a:lnTo>
              </a:path>
              <a:path w="661669" h="718820">
                <a:moveTo>
                  <a:pt x="1524" y="0"/>
                </a:moveTo>
                <a:lnTo>
                  <a:pt x="1524" y="718540"/>
                </a:lnTo>
              </a:path>
              <a:path w="661669" h="718820">
                <a:moveTo>
                  <a:pt x="0" y="0"/>
                </a:moveTo>
                <a:lnTo>
                  <a:pt x="661060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</ep:Words>
  <ep:PresentationFormat>On-screen Show (4:3)</ep:PresentationFormat>
  <ep:Paragraphs>39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Office Theme</vt:lpstr>
      <vt:lpstr>해썹(HACCP) 관리</vt:lpstr>
      <vt:lpstr>HACCP관리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2026-04-24T02:06:36.096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