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slide" Target="slides/slide21.xml"  /><Relationship Id="rId23" Type="http://schemas.openxmlformats.org/officeDocument/2006/relationships/presProps" Target="presProps.xml"  /><Relationship Id="rId24" Type="http://schemas.openxmlformats.org/officeDocument/2006/relationships/viewProps" Target="viewProps.xml"  /><Relationship Id="rId25" Type="http://schemas.openxmlformats.org/officeDocument/2006/relationships/theme" Target="theme/theme1.xml"  /><Relationship Id="rId26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4224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7.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175" rIns="0" bIns="0" anchor="t" anchorCtr="0"/>
                    <a:lstStyle/>
                    <a:p>
                      <a:pPr marR="26670" lvl="0"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850" spc="-409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110">
                          <a:latin typeface="맑은 고딕 Semilight"/>
                          <a:cs typeface="맑은 고딕 Semilight"/>
                        </a:rPr>
                        <a:t>ACCP관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63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5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1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분석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및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공정별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관리방법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9436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예방조치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7180" marR="73025" lvl="0" indent="-233045">
                        <a:lnSpc>
                          <a:spcPct val="153800"/>
                        </a:lnSpc>
                        <a:buFont typeface="MS PGothic"/>
                        <a:buChar char="○"/>
                        <a:tabLst>
                          <a:tab pos="299085" algn="l"/>
                          <a:tab pos="55276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산하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빵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요소를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같다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93065" marR="81280" lvl="1" indent="-176530">
                        <a:lnSpc>
                          <a:spcPct val="153800"/>
                        </a:lnSpc>
                        <a:buChar char="-"/>
                        <a:tabLst>
                          <a:tab pos="422275" algn="l"/>
                          <a:tab pos="110045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요소로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장출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혈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장균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모노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사이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상구균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71475" lvl="1" indent="-154940">
                        <a:lnSpc>
                          <a:spcPct val="100000"/>
                        </a:lnSpc>
                        <a:spcBef>
                          <a:spcPts val="839"/>
                        </a:spcBef>
                        <a:buChar char="-"/>
                        <a:tabLst>
                          <a:tab pos="371475" algn="l"/>
                        </a:tabLst>
                        <a:defRPr/>
                      </a:pP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화학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요소로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중금속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잔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류농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71475" lvl="1" indent="-154940">
                        <a:lnSpc>
                          <a:spcPct val="100000"/>
                        </a:lnSpc>
                        <a:spcBef>
                          <a:spcPts val="839"/>
                        </a:spcBef>
                        <a:buChar char="-"/>
                        <a:tabLst>
                          <a:tab pos="3714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닐</a:t>
                      </a:r>
                      <a:r>
                        <a:rPr sz="13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3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카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락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맑은 고딕 Semilight"/>
                        <a:buChar char="-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480"/>
                        </a:spcBef>
                        <a:buFont typeface="맑은 고딕 Semilight"/>
                        <a:buChar char="-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3370" lvl="0" indent="-229235" algn="just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3370" algn="l"/>
                        </a:tabLst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요소를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74650" marR="78105" lvl="1" indent="-158115" algn="just">
                        <a:lnSpc>
                          <a:spcPct val="153800"/>
                        </a:lnSpc>
                        <a:buChar char="-"/>
                        <a:tabLst>
                          <a:tab pos="42227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2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독균은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374650" marR="86995" lvl="1" indent="-158115" algn="just">
                        <a:lnSpc>
                          <a:spcPct val="153800"/>
                        </a:lnSpc>
                        <a:buSzPct val="104000"/>
                        <a:buChar char="-"/>
                        <a:tabLst>
                          <a:tab pos="422275" algn="l"/>
                        </a:tabLst>
                        <a:defRPr/>
                      </a:pPr>
                      <a:r>
                        <a:rPr sz="1250" spc="-215">
                          <a:latin typeface="맑은 고딕 Semilight"/>
                          <a:cs typeface="맑은 고딕 Semilight"/>
                        </a:rPr>
                        <a:t>화</a:t>
                      </a:r>
                      <a:r>
                        <a:rPr sz="12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2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중금속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잔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류농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해서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386715" marR="52705" lvl="1" indent="-170180" algn="just">
                        <a:lnSpc>
                          <a:spcPct val="153800"/>
                        </a:lnSpc>
                        <a:spcBef>
                          <a:spcPts val="5"/>
                        </a:spcBef>
                        <a:buChar char="-"/>
                        <a:tabLst>
                          <a:tab pos="422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정에서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사,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너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물은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닐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끈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카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락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질성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물은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510157"/>
            <a:ext cx="2662555" cy="368935"/>
          </a:xfrm>
          <a:custGeom>
            <a:avLst/>
            <a:gdLst/>
            <a:ahLst/>
            <a:cxnLst/>
            <a:rect l="l" t="t" r="r" b="b"/>
            <a:pathLst>
              <a:path w="2662554" h="368935">
                <a:moveTo>
                  <a:pt x="3035" y="0"/>
                </a:moveTo>
                <a:lnTo>
                  <a:pt x="3035" y="368401"/>
                </a:lnTo>
              </a:path>
              <a:path w="2662554" h="368935">
                <a:moveTo>
                  <a:pt x="21323" y="18262"/>
                </a:moveTo>
                <a:lnTo>
                  <a:pt x="21323" y="350139"/>
                </a:lnTo>
              </a:path>
              <a:path w="2662554" h="368935">
                <a:moveTo>
                  <a:pt x="2641193" y="18262"/>
                </a:moveTo>
                <a:lnTo>
                  <a:pt x="2641193" y="350139"/>
                </a:lnTo>
              </a:path>
              <a:path w="2662554" h="368935">
                <a:moveTo>
                  <a:pt x="2659468" y="0"/>
                </a:moveTo>
                <a:lnTo>
                  <a:pt x="2659468" y="368401"/>
                </a:lnTo>
              </a:path>
              <a:path w="2662554" h="368935">
                <a:moveTo>
                  <a:pt x="0" y="3048"/>
                </a:moveTo>
                <a:lnTo>
                  <a:pt x="2662516" y="3048"/>
                </a:lnTo>
              </a:path>
              <a:path w="2662554" h="368935">
                <a:moveTo>
                  <a:pt x="18275" y="21310"/>
                </a:moveTo>
                <a:lnTo>
                  <a:pt x="2644241" y="21310"/>
                </a:lnTo>
              </a:path>
              <a:path w="2662554" h="368935">
                <a:moveTo>
                  <a:pt x="18275" y="347091"/>
                </a:moveTo>
                <a:lnTo>
                  <a:pt x="2644241" y="347091"/>
                </a:lnTo>
              </a:path>
              <a:path w="2662554" h="368935">
                <a:moveTo>
                  <a:pt x="0" y="365353"/>
                </a:moveTo>
                <a:lnTo>
                  <a:pt x="266251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양호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박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623919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50" spc="-229">
                          <a:latin typeface="Malgun Gothic Semilight"/>
                          <a:cs typeface="Malgun Gothic Semilight"/>
                        </a:rPr>
                        <a:t>녹</a:t>
                      </a:r>
                      <a:r>
                        <a:rPr dirty="0" sz="11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루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353291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딸</a:t>
                      </a:r>
                      <a:r>
                        <a:rPr dirty="0" sz="11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29">
                          <a:latin typeface="Malgun Gothic Semilight"/>
                          <a:cs typeface="Malgun Gothic Semilight"/>
                        </a:rPr>
                        <a:t>농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65">
                          <a:latin typeface="Malgun Gothic Semilight"/>
                          <a:cs typeface="Malgun Gothic Semilight"/>
                        </a:rPr>
                        <a:t>축</a:t>
                      </a:r>
                      <a:r>
                        <a:rPr dirty="0" sz="11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1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50" spc="-250">
                          <a:latin typeface="Malgun Gothic Semilight"/>
                          <a:cs typeface="Malgun Gothic Semilight"/>
                        </a:rPr>
                        <a:t>땅</a:t>
                      </a:r>
                      <a:r>
                        <a:rPr dirty="0" sz="11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콩</a:t>
                      </a:r>
                      <a:r>
                        <a:rPr dirty="0" sz="11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9">
                          <a:latin typeface="Malgun Gothic Semilight"/>
                          <a:cs typeface="Malgun Gothic Semilight"/>
                        </a:rPr>
                        <a:t>태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땅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776154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견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과류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1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96987" y="5569458"/>
          <a:ext cx="5471795" cy="2474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19100"/>
                <a:gridCol w="1246505"/>
                <a:gridCol w="127000"/>
                <a:gridCol w="1371600"/>
                <a:gridCol w="168275"/>
                <a:gridCol w="852170"/>
                <a:gridCol w="814070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361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필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필</a:t>
                      </a:r>
                      <a:r>
                        <a:rPr dirty="0" sz="1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pe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7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7315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00">
                <a:latin typeface="Batang"/>
                <a:cs typeface="Batang"/>
              </a:rPr>
              <a:t> </a:t>
            </a:r>
            <a:r>
              <a:rPr dirty="0" sz="1300" spc="-10">
                <a:latin typeface="Batang"/>
                <a:cs typeface="Batang"/>
              </a:rPr>
              <a:t>위해분석표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998448" y="2037638"/>
          <a:ext cx="5919470" cy="7480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0059"/>
                <a:gridCol w="303530"/>
                <a:gridCol w="1064895"/>
                <a:gridCol w="1561465"/>
                <a:gridCol w="311150"/>
                <a:gridCol w="311150"/>
                <a:gridCol w="312420"/>
                <a:gridCol w="1496060"/>
              </a:tblGrid>
              <a:tr h="177800">
                <a:tc row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514984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48387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예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8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각성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marR="24765" indent="46990">
                        <a:lnSpc>
                          <a:spcPct val="78800"/>
                        </a:lnSpc>
                        <a:spcBef>
                          <a:spcPts val="285"/>
                        </a:spcBef>
                      </a:pP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발생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가능성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5255"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1590">
                        <a:lnSpc>
                          <a:spcPct val="100000"/>
                        </a:lnSpc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93345" marR="116205" indent="-2540">
                        <a:lnSpc>
                          <a:spcPct val="76700"/>
                        </a:lnSpc>
                        <a:spcBef>
                          <a:spcPts val="109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1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320" marR="29845" indent="-6350">
                        <a:lnSpc>
                          <a:spcPct val="76700"/>
                        </a:lnSpc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학적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marL="111125" indent="-109855">
                        <a:lnSpc>
                          <a:spcPct val="100000"/>
                        </a:lnSpc>
                        <a:spcBef>
                          <a:spcPts val="775"/>
                        </a:spcBef>
                        <a:buFont typeface="MS PGothic"/>
                        <a:buChar char="◦"/>
                        <a:tabLst>
                          <a:tab pos="11112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자체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오염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10489" marR="83820" indent="-109855">
                        <a:lnSpc>
                          <a:spcPct val="78900"/>
                        </a:lnSpc>
                        <a:spcBef>
                          <a:spcPts val="900"/>
                        </a:spcBef>
                        <a:buFont typeface="MS PGothic"/>
                        <a:buChar char="◦"/>
                        <a:tabLst>
                          <a:tab pos="150495" algn="l"/>
                        </a:tabLst>
                      </a:pP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6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5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등으로</a:t>
                      </a:r>
                      <a:r>
                        <a:rPr dirty="0" sz="950" spc="6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중독균이</a:t>
                      </a:r>
                      <a:r>
                        <a:rPr dirty="0" sz="95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7005" marR="4445" indent="-165100">
                        <a:lnSpc>
                          <a:spcPct val="78900"/>
                        </a:lnSpc>
                      </a:pPr>
                      <a:r>
                        <a:rPr dirty="0" sz="950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한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33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950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a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52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52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a.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33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950"/>
                        </a:lnSpc>
                        <a:spcBef>
                          <a:spcPts val="5"/>
                        </a:spcBef>
                      </a:pP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1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9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9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9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52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gen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3409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 marR="45720" indent="-73660">
                        <a:lnSpc>
                          <a:spcPct val="76700"/>
                        </a:lnSpc>
                        <a:spcBef>
                          <a:spcPts val="340"/>
                        </a:spcBef>
                      </a:pP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물리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55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11125" marR="85090" indent="-109855">
                        <a:lnSpc>
                          <a:spcPct val="78900"/>
                        </a:lnSpc>
                        <a:spcBef>
                          <a:spcPts val="530"/>
                        </a:spcBef>
                        <a:buFont typeface="MS PGothic"/>
                        <a:buChar char="◦"/>
                        <a:tabLst>
                          <a:tab pos="161290" algn="l"/>
                        </a:tabLst>
                      </a:pP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손으로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67005" marR="21590" indent="-108585">
                        <a:lnSpc>
                          <a:spcPct val="78900"/>
                        </a:lnSpc>
                        <a:spcBef>
                          <a:spcPts val="530"/>
                        </a:spcBef>
                      </a:pPr>
                      <a:r>
                        <a:rPr dirty="0" sz="950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1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한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7630" marR="27305" indent="-73660">
                        <a:lnSpc>
                          <a:spcPct val="76700"/>
                        </a:lnSpc>
                      </a:pP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화학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속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 marL="105410" marR="76835" indent="-104139">
                        <a:lnSpc>
                          <a:spcPct val="78900"/>
                        </a:lnSpc>
                        <a:spcBef>
                          <a:spcPts val="495"/>
                        </a:spcBef>
                        <a:buFont typeface="MS PGothic"/>
                        <a:buChar char="◦"/>
                        <a:tabLst>
                          <a:tab pos="161290" algn="l"/>
                        </a:tabLst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조과정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부적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절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물의</a:t>
                      </a:r>
                      <a:r>
                        <a:rPr dirty="0" sz="9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용치</a:t>
                      </a:r>
                      <a:r>
                        <a:rPr dirty="0" sz="95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6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950" spc="5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사용으로</a:t>
                      </a:r>
                      <a:r>
                        <a:rPr dirty="0" sz="950" spc="5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잔류될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있다.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05410" marR="80645" indent="-104139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161290" algn="l"/>
                        </a:tabLst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부적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절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6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보관관리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6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곰팡이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독소가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95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있다.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2410" marR="68580" indent="-166370">
                        <a:lnSpc>
                          <a:spcPct val="78900"/>
                        </a:lnSpc>
                        <a:tabLst>
                          <a:tab pos="1092200" algn="l"/>
                        </a:tabLst>
                      </a:pPr>
                      <a:r>
                        <a:rPr dirty="0" sz="950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130">
                          <a:latin typeface="MS PGothic"/>
                          <a:cs typeface="MS PGothic"/>
                        </a:rPr>
                        <a:t> 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여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20">
                          <a:latin typeface="Malgun Gothic Semilight"/>
                          <a:cs typeface="Malgun Gothic Semilight"/>
                        </a:rPr>
                        <a:t>잔류농약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용외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7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가물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dirty="0" sz="750" spc="-140">
                          <a:latin typeface="Malgun Gothic Semilight"/>
                          <a:cs typeface="Malgun Gothic Semilight"/>
                        </a:rPr>
                        <a:t>아플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톡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0">
                          <a:latin typeface="Malgun Gothic Semilight"/>
                          <a:cs typeface="Malgun Gothic Semilight"/>
                        </a:rPr>
                        <a:t>신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9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9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9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9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1590">
                        <a:lnSpc>
                          <a:spcPct val="10000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93345" marR="109220">
                        <a:lnSpc>
                          <a:spcPct val="76700"/>
                        </a:lnSpc>
                        <a:spcBef>
                          <a:spcPts val="1090"/>
                        </a:spcBef>
                      </a:pP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1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20320" marR="39370">
                        <a:lnSpc>
                          <a:spcPct val="75800"/>
                        </a:lnSpc>
                        <a:spcBef>
                          <a:spcPts val="1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11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320" marR="29845" indent="-6350">
                        <a:lnSpc>
                          <a:spcPct val="76700"/>
                        </a:lnSpc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학적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111125" indent="-109855">
                        <a:lnSpc>
                          <a:spcPts val="1019"/>
                        </a:lnSpc>
                        <a:spcBef>
                          <a:spcPts val="310"/>
                        </a:spcBef>
                        <a:buFont typeface="MS PGothic"/>
                        <a:buChar char="◦"/>
                        <a:tabLst>
                          <a:tab pos="11112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자체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오염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10489" marR="83820" indent="-109855">
                        <a:lnSpc>
                          <a:spcPct val="78900"/>
                        </a:lnSpc>
                        <a:spcBef>
                          <a:spcPts val="120"/>
                        </a:spcBef>
                        <a:buFont typeface="MS PGothic"/>
                        <a:buChar char="◦"/>
                        <a:tabLst>
                          <a:tab pos="150495" algn="l"/>
                        </a:tabLst>
                      </a:pP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6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5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등으로</a:t>
                      </a:r>
                      <a:r>
                        <a:rPr dirty="0" sz="950" spc="6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중독균이</a:t>
                      </a:r>
                      <a:r>
                        <a:rPr dirty="0" sz="95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50495" marR="88265" indent="-149860">
                        <a:lnSpc>
                          <a:spcPct val="78900"/>
                        </a:lnSpc>
                        <a:spcBef>
                          <a:spcPts val="5"/>
                        </a:spcBef>
                        <a:buFont typeface="MS PGothic"/>
                        <a:buChar char="◦"/>
                        <a:tabLst>
                          <a:tab pos="150495" algn="l"/>
                          <a:tab pos="230504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과정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86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9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독균이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증식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140970" marR="4445" indent="-139065">
                        <a:lnSpc>
                          <a:spcPct val="78900"/>
                        </a:lnSpc>
                      </a:pPr>
                      <a:r>
                        <a:rPr dirty="0" sz="950" spc="-9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3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5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여부에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육안검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67005" marR="5080" indent="-165100">
                        <a:lnSpc>
                          <a:spcPct val="78900"/>
                        </a:lnSpc>
                        <a:spcBef>
                          <a:spcPts val="905"/>
                        </a:spcBef>
                      </a:pPr>
                      <a:r>
                        <a:rPr dirty="0" sz="950" spc="-9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3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9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운송</a:t>
                      </a:r>
                      <a:r>
                        <a:rPr dirty="0" sz="950" spc="5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록을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9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a.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1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9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736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gen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7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3409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 marR="45720" indent="-73660">
                        <a:lnSpc>
                          <a:spcPct val="75800"/>
                        </a:lnSpc>
                        <a:spcBef>
                          <a:spcPts val="384"/>
                        </a:spcBef>
                      </a:pP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물리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55575">
                        <a:lnSpc>
                          <a:spcPct val="100000"/>
                        </a:lnSpc>
                      </a:pP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10489" marR="85090" indent="-109855">
                        <a:lnSpc>
                          <a:spcPct val="78900"/>
                        </a:lnSpc>
                        <a:spcBef>
                          <a:spcPts val="550"/>
                        </a:spcBef>
                        <a:buFont typeface="MS PGothic"/>
                        <a:buChar char="◦"/>
                        <a:tabLst>
                          <a:tab pos="150495" algn="l"/>
                        </a:tabLst>
                      </a:pP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손으로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9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67005" marR="4445" indent="-165100">
                        <a:lnSpc>
                          <a:spcPct val="78900"/>
                        </a:lnSpc>
                        <a:spcBef>
                          <a:spcPts val="550"/>
                        </a:spcBef>
                      </a:pPr>
                      <a:r>
                        <a:rPr dirty="0" sz="950" spc="-14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638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87630" marR="27305" indent="-73660">
                        <a:lnSpc>
                          <a:spcPct val="76700"/>
                        </a:lnSpc>
                        <a:spcBef>
                          <a:spcPts val="1130"/>
                        </a:spcBef>
                      </a:pP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화학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속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104775" marR="76835" indent="-104139">
                        <a:lnSpc>
                          <a:spcPct val="78900"/>
                        </a:lnSpc>
                        <a:spcBef>
                          <a:spcPts val="409"/>
                        </a:spcBef>
                        <a:buFont typeface="MS PGothic"/>
                        <a:buChar char="◦"/>
                        <a:tabLst>
                          <a:tab pos="150495" algn="l"/>
                        </a:tabLst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조과정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부적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절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물의</a:t>
                      </a:r>
                      <a:r>
                        <a:rPr dirty="0" sz="9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용치</a:t>
                      </a:r>
                      <a:r>
                        <a:rPr dirty="0" sz="9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6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950" spc="5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사용으로</a:t>
                      </a:r>
                      <a:r>
                        <a:rPr dirty="0" sz="950" spc="5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잔류될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있다.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7005" marR="12065" indent="-165100">
                        <a:lnSpc>
                          <a:spcPct val="78900"/>
                        </a:lnSpc>
                        <a:spcBef>
                          <a:spcPts val="5"/>
                        </a:spcBef>
                        <a:tabLst>
                          <a:tab pos="1042035" algn="l"/>
                        </a:tabLst>
                      </a:pPr>
                      <a:r>
                        <a:rPr dirty="0" sz="950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160">
                          <a:latin typeface="MS PGothic"/>
                          <a:cs typeface="MS PGothic"/>
                        </a:rPr>
                        <a:t> 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8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20">
                          <a:latin typeface="Malgun Gothic Semilight"/>
                          <a:cs typeface="Malgun Gothic Semilight"/>
                        </a:rPr>
                        <a:t>잔류농약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1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용외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7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가물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난</a:t>
                      </a:r>
                      <a:r>
                        <a:rPr dirty="0" sz="11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320" marR="29845" indent="-6350">
                        <a:lnSpc>
                          <a:spcPct val="75800"/>
                        </a:lnSpc>
                        <a:spcBef>
                          <a:spcPts val="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학적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25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165735" indent="-164465">
                        <a:lnSpc>
                          <a:spcPts val="1019"/>
                        </a:lnSpc>
                        <a:spcBef>
                          <a:spcPts val="390"/>
                        </a:spcBef>
                        <a:buFont typeface="MS PGothic"/>
                        <a:buChar char="◦"/>
                        <a:tabLst>
                          <a:tab pos="16573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자체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오염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50495" marR="92075" indent="-149860">
                        <a:lnSpc>
                          <a:spcPct val="78900"/>
                        </a:lnSpc>
                        <a:spcBef>
                          <a:spcPts val="120"/>
                        </a:spcBef>
                        <a:buFont typeface="MS PGothic"/>
                        <a:buChar char="◦"/>
                        <a:tabLst>
                          <a:tab pos="150495" algn="l"/>
                          <a:tab pos="162560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훼손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등으로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인해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중독균이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혼입될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37160" marR="79375" indent="-135890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137160" algn="l"/>
                          <a:tab pos="178435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난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채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취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과정</a:t>
                      </a:r>
                      <a:r>
                        <a:rPr dirty="0" sz="95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상에</a:t>
                      </a:r>
                      <a:r>
                        <a:rPr dirty="0" sz="95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살모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5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6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50495" marR="88265" indent="-149860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150495" algn="l"/>
                          <a:tab pos="230504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과정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86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9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독균이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증식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140970" marR="4445" indent="-139065">
                        <a:lnSpc>
                          <a:spcPct val="78900"/>
                        </a:lnSpc>
                      </a:pPr>
                      <a:r>
                        <a:rPr dirty="0" sz="950" spc="-9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3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5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여부에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육안검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67005" marR="5080" indent="-165100">
                        <a:lnSpc>
                          <a:spcPct val="78900"/>
                        </a:lnSpc>
                        <a:spcBef>
                          <a:spcPts val="900"/>
                        </a:spcBef>
                      </a:pPr>
                      <a:r>
                        <a:rPr dirty="0" sz="950" spc="-9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3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9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 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운송</a:t>
                      </a:r>
                      <a:r>
                        <a:rPr dirty="0" sz="950" spc="5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록을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127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9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127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1145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a.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127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1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9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solidFill>
                            <a:srgbClr val="282828"/>
                          </a:solidFill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1145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gen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1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1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1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5340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 marR="45720" indent="-73660">
                        <a:lnSpc>
                          <a:spcPct val="75800"/>
                        </a:lnSpc>
                        <a:spcBef>
                          <a:spcPts val="1155"/>
                        </a:spcBef>
                      </a:pP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물리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55575">
                        <a:lnSpc>
                          <a:spcPct val="100000"/>
                        </a:lnSpc>
                      </a:pP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0489" marR="85090" indent="-109855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150495" algn="l"/>
                        </a:tabLst>
                      </a:pP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포장재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손으로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있다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9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67005" marR="2540" indent="-165100">
                        <a:lnSpc>
                          <a:spcPct val="78900"/>
                        </a:lnSpc>
                        <a:spcBef>
                          <a:spcPts val="425"/>
                        </a:spcBef>
                        <a:tabLst>
                          <a:tab pos="635000" algn="l"/>
                        </a:tabLst>
                      </a:pPr>
                      <a:r>
                        <a:rPr dirty="0" sz="950" spc="-17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철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별</a:t>
                      </a:r>
                      <a:r>
                        <a:rPr dirty="0" sz="9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사)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67005" marR="4445" indent="-165100">
                        <a:lnSpc>
                          <a:spcPct val="78900"/>
                        </a:lnSpc>
                      </a:pPr>
                      <a:r>
                        <a:rPr dirty="0" sz="950" spc="-14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훼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508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7630" marR="27305" indent="-73660">
                        <a:lnSpc>
                          <a:spcPct val="76700"/>
                        </a:lnSpc>
                        <a:spcBef>
                          <a:spcPts val="1135"/>
                        </a:spcBef>
                      </a:pP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화학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4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속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5410" marR="84455" indent="-104139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161290" algn="l"/>
                        </a:tabLst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사료로부터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부터</a:t>
                      </a:r>
                      <a:r>
                        <a:rPr dirty="0" sz="9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금속에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있다.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7005" marR="5080" indent="-165100">
                        <a:lnSpc>
                          <a:spcPct val="78900"/>
                        </a:lnSpc>
                        <a:spcBef>
                          <a:spcPts val="5"/>
                        </a:spcBef>
                      </a:pPr>
                      <a:r>
                        <a:rPr dirty="0" sz="950" spc="-165"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4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750" spc="-20">
                          <a:latin typeface="Malgun Gothic Semilight"/>
                          <a:cs typeface="Malgun Gothic Semilight"/>
                        </a:rPr>
                        <a:t>잔류농약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146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320">
                        <a:lnSpc>
                          <a:spcPct val="100000"/>
                        </a:lnSpc>
                      </a:pP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1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재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7630" marR="27305" indent="-73660">
                        <a:lnSpc>
                          <a:spcPct val="75800"/>
                        </a:lnSpc>
                        <a:spcBef>
                          <a:spcPts val="5"/>
                        </a:spcBef>
                      </a:pP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화학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8625" marR="26034" indent="-408940">
                        <a:lnSpc>
                          <a:spcPct val="77300"/>
                        </a:lnSpc>
                        <a:spcBef>
                          <a:spcPts val="41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납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40">
                          <a:latin typeface="Malgun Gothic Semilight"/>
                          <a:cs typeface="Malgun Gothic Semilight"/>
                        </a:rPr>
                        <a:t>카드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0">
                          <a:latin typeface="Malgun Gothic Semilight"/>
                          <a:cs typeface="Malgun Gothic Semilight"/>
                        </a:rPr>
                        <a:t>뮴,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7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7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6가크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50">
                          <a:latin typeface="Malgun Gothic Semilight"/>
                          <a:cs typeface="Malgun Gothic Semilight"/>
                        </a:rPr>
                        <a:t>롬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30">
                          <a:latin typeface="Malgun Gothic Semilight"/>
                          <a:cs typeface="Malgun Gothic Semilight"/>
                        </a:rPr>
                        <a:t>(재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173990" marR="149225" indent="-107950">
                        <a:lnSpc>
                          <a:spcPct val="78900"/>
                        </a:lnSpc>
                        <a:buFont typeface="MS PGothic"/>
                        <a:buChar char="◦"/>
                        <a:tabLst>
                          <a:tab pos="200660" algn="l"/>
                        </a:tabLst>
                      </a:pPr>
                      <a:r>
                        <a:rPr dirty="0" sz="950" spc="-20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부적</a:t>
                      </a:r>
                      <a:r>
                        <a:rPr dirty="0" sz="950" spc="-10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절</a:t>
                      </a:r>
                      <a:r>
                        <a:rPr dirty="0" sz="950" spc="-10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5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4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950" spc="59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사용으</a:t>
                      </a:r>
                      <a:r>
                        <a:rPr dirty="0" sz="950" spc="-6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1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13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1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화학물질</a:t>
                      </a:r>
                      <a:r>
                        <a:rPr dirty="0" sz="950" spc="-1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54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품에</a:t>
                      </a:r>
                      <a:r>
                        <a:rPr dirty="0" sz="950" spc="2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950" spc="-1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3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27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있다</a:t>
                      </a:r>
                      <a:r>
                        <a:rPr dirty="0" sz="950" spc="-13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208279" marR="67945" indent="-142240">
                        <a:lnSpc>
                          <a:spcPct val="78900"/>
                        </a:lnSpc>
                      </a:pPr>
                      <a:r>
                        <a:rPr dirty="0" sz="950" spc="-140">
                          <a:solidFill>
                            <a:srgbClr val="000033"/>
                          </a:solidFill>
                          <a:latin typeface="MS PGothic"/>
                          <a:cs typeface="MS PGothic"/>
                        </a:rPr>
                        <a:t>☞</a:t>
                      </a:r>
                      <a:r>
                        <a:rPr dirty="0" sz="950" spc="-1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7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950" spc="-12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3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4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3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39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3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459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6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77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950" spc="-3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950" spc="-6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-6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35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(용출</a:t>
                      </a:r>
                      <a:r>
                        <a:rPr dirty="0" sz="7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750" spc="-16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헥</a:t>
                      </a:r>
                      <a:r>
                        <a:rPr dirty="0" sz="7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센</a:t>
                      </a:r>
                      <a:r>
                        <a:rPr dirty="0" sz="7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옥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텐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750" spc="-50">
                          <a:solidFill>
                            <a:srgbClr val="000033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0320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해바라기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9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8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9561"/>
          <a:ext cx="5890260" cy="7937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80000"/>
                        </a:lnSpc>
                        <a:spcBef>
                          <a:spcPts val="104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0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59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8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52705" indent="-17145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4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>
                        <a:lnSpc>
                          <a:spcPts val="830"/>
                        </a:lnSpc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49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0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7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9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09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5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2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2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7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2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1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9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1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9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1600">
                        <a:lnSpc>
                          <a:spcPct val="8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8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5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0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0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9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0320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해바라기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9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8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8058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79000"/>
                        </a:lnSpc>
                        <a:spcBef>
                          <a:spcPts val="10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60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9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0965">
                        <a:lnSpc>
                          <a:spcPct val="8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숙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ct val="865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3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3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3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1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15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  <a:spcBef>
                          <a:spcPts val="5"/>
                        </a:spcBef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2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3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33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9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93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 marR="51435" indent="57785">
                        <a:lnSpc>
                          <a:spcPct val="103200"/>
                        </a:lnSpc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란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칠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6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4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5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10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0"/>
                        </a:lnSpc>
                        <a:spcBef>
                          <a:spcPts val="4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065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720" marR="52069" indent="34925">
                        <a:lnSpc>
                          <a:spcPts val="1010"/>
                        </a:lnSpc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1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5"/>
                        </a:lnSpc>
                        <a:spcBef>
                          <a:spcPts val="1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1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581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84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384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94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765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765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765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676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69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69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5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101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8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25"/>
                        </a:lnSpc>
                        <a:spcBef>
                          <a:spcPts val="1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1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1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8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8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6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19050" indent="-127000">
                        <a:lnSpc>
                          <a:spcPct val="86500"/>
                        </a:lnSpc>
                        <a:spcBef>
                          <a:spcPts val="900"/>
                        </a:spcBef>
                      </a:pPr>
                      <a:r>
                        <a:rPr dirty="0" sz="800" spc="-16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등)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으로부터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교차오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7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9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7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71120">
                        <a:lnSpc>
                          <a:spcPts val="955"/>
                        </a:lnSpc>
                        <a:spcBef>
                          <a:spcPts val="66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104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8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0320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해바라기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9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9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8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3041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370"/>
                <a:gridCol w="226695"/>
                <a:gridCol w="1123949"/>
                <a:gridCol w="1340485"/>
                <a:gridCol w="347345"/>
                <a:gridCol w="348614"/>
                <a:gridCol w="348614"/>
                <a:gridCol w="1111885"/>
                <a:gridCol w="540385"/>
              </a:tblGrid>
              <a:tr h="208279">
                <a:tc rowSpan="2"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9530" marR="67310">
                        <a:lnSpc>
                          <a:spcPct val="79000"/>
                        </a:lnSpc>
                        <a:spcBef>
                          <a:spcPts val="85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05435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4020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24460" marR="139065" indent="-8255">
                        <a:lnSpc>
                          <a:spcPct val="79500"/>
                        </a:lnSpc>
                        <a:spcBef>
                          <a:spcPts val="340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80645" marR="92075" indent="-635">
                        <a:lnSpc>
                          <a:spcPct val="79500"/>
                        </a:lnSpc>
                        <a:spcBef>
                          <a:spcPts val="34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87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marR="39370" indent="51435">
                        <a:lnSpc>
                          <a:spcPct val="77600"/>
                        </a:lnSpc>
                        <a:spcBef>
                          <a:spcPts val="195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034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7000">
                        <a:lnSpc>
                          <a:spcPct val="94700"/>
                        </a:lnSpc>
                        <a:spcBef>
                          <a:spcPts val="665"/>
                        </a:spcBef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651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46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1180"/>
                        </a:lnSpc>
                        <a:spcBef>
                          <a:spcPts val="360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11125" indent="-3683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0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52069" marR="64769">
                        <a:lnSpc>
                          <a:spcPct val="795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7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4629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5580" indent="-125730">
                        <a:lnSpc>
                          <a:spcPts val="865"/>
                        </a:lnSpc>
                        <a:buSzPct val="94117"/>
                        <a:buFont typeface="Batang"/>
                        <a:buChar char="•"/>
                        <a:tabLst>
                          <a:tab pos="195580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이물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280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050" marR="21590" indent="50165">
                        <a:lnSpc>
                          <a:spcPts val="890"/>
                        </a:lnSpc>
                        <a:spcBef>
                          <a:spcPts val="750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69215">
                        <a:lnSpc>
                          <a:spcPts val="86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1130" marR="35560" indent="-123825">
                        <a:lnSpc>
                          <a:spcPts val="1090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12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30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007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995" marR="99695">
                        <a:lnSpc>
                          <a:spcPct val="79000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29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651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39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381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52069" marR="64769">
                        <a:lnSpc>
                          <a:spcPct val="79500"/>
                        </a:lnSpc>
                        <a:spcBef>
                          <a:spcPts val="61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9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4629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5580" indent="-125730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95580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이물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280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050" marR="21590" indent="50165">
                        <a:lnSpc>
                          <a:spcPts val="890"/>
                        </a:lnSpc>
                        <a:spcBef>
                          <a:spcPts val="295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69215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4145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5560" indent="-123825">
                        <a:lnSpc>
                          <a:spcPts val="1100"/>
                        </a:lnSpc>
                        <a:spcBef>
                          <a:spcPts val="96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25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25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25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139065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요소</a:t>
                      </a:r>
                      <a:r>
                        <a:rPr dirty="0" sz="7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62865">
                        <a:lnSpc>
                          <a:spcPts val="1180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/출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요소</a:t>
                      </a:r>
                      <a:r>
                        <a:rPr dirty="0" sz="7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6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민들레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9561"/>
          <a:ext cx="5890260" cy="7937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80000"/>
                        </a:lnSpc>
                        <a:spcBef>
                          <a:spcPts val="104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0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59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8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52705" indent="-17145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4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>
                        <a:lnSpc>
                          <a:spcPts val="830"/>
                        </a:lnSpc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49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0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7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9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09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5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2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2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7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2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1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9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1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9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1600">
                        <a:lnSpc>
                          <a:spcPct val="8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8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5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0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0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9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민들레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7670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79000"/>
                        </a:lnSpc>
                        <a:spcBef>
                          <a:spcPts val="10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60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9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0965">
                        <a:lnSpc>
                          <a:spcPct val="8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숙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ct val="865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3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3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3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1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15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  <a:spcBef>
                          <a:spcPts val="5"/>
                        </a:spcBef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2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3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33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9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93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720" marR="52069" indent="34925">
                        <a:lnSpc>
                          <a:spcPts val="1010"/>
                        </a:lnSpc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6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4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5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10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0"/>
                        </a:lnSpc>
                        <a:spcBef>
                          <a:spcPts val="4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320">
                        <a:lnSpc>
                          <a:spcPct val="100000"/>
                        </a:lnSpc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19050" indent="-127000">
                        <a:lnSpc>
                          <a:spcPts val="880"/>
                        </a:lnSpc>
                        <a:spcBef>
                          <a:spcPts val="905"/>
                        </a:spcBef>
                      </a:pPr>
                      <a:r>
                        <a:rPr dirty="0" sz="800" spc="-16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등)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으로부터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교차오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9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84455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489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9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19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86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71120">
                        <a:lnSpc>
                          <a:spcPts val="955"/>
                        </a:lnSpc>
                        <a:spcBef>
                          <a:spcPts val="48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86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0"/>
                        </a:lnSpc>
                        <a:spcBef>
                          <a:spcPts val="5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59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91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84455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1180"/>
                        </a:lnSpc>
                        <a:spcBef>
                          <a:spcPts val="41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90"/>
                        </a:lnSpc>
                        <a:spcBef>
                          <a:spcPts val="35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101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민들레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2862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370"/>
                <a:gridCol w="226695"/>
                <a:gridCol w="1123949"/>
                <a:gridCol w="1338580"/>
                <a:gridCol w="346709"/>
                <a:gridCol w="347979"/>
                <a:gridCol w="346710"/>
                <a:gridCol w="1111250"/>
                <a:gridCol w="542925"/>
              </a:tblGrid>
              <a:tr h="162560">
                <a:tc rowSpan="2"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9530" marR="67310">
                        <a:lnSpc>
                          <a:spcPct val="79000"/>
                        </a:lnSpc>
                        <a:spcBef>
                          <a:spcPts val="7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275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6543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25730" marR="137795" indent="-8255">
                        <a:lnSpc>
                          <a:spcPct val="79500"/>
                        </a:lnSpc>
                        <a:spcBef>
                          <a:spcPts val="17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82550" marR="93980" indent="-635">
                        <a:lnSpc>
                          <a:spcPct val="79500"/>
                        </a:lnSpc>
                        <a:spcBef>
                          <a:spcPts val="17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marR="34925" indent="51435">
                        <a:lnSpc>
                          <a:spcPct val="77600"/>
                        </a:lnSpc>
                        <a:spcBef>
                          <a:spcPts val="284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4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034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8270">
                        <a:lnSpc>
                          <a:spcPct val="86500"/>
                        </a:lnSpc>
                        <a:spcBef>
                          <a:spcPts val="840"/>
                        </a:spcBef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66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381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52069" marR="64769">
                        <a:lnSpc>
                          <a:spcPct val="79000"/>
                        </a:lnSpc>
                        <a:spcBef>
                          <a:spcPts val="60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6670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8270">
                        <a:lnSpc>
                          <a:spcPts val="880"/>
                        </a:lnSpc>
                        <a:spcBef>
                          <a:spcPts val="29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33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3675" marR="25400" indent="-125730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이물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90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2400" marR="37465" indent="-123825">
                        <a:lnSpc>
                          <a:spcPts val="1100"/>
                        </a:lnSpc>
                        <a:spcBef>
                          <a:spcPts val="95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6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995" marR="99695">
                        <a:lnSpc>
                          <a:spcPct val="79000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2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9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8270">
                        <a:lnSpc>
                          <a:spcPct val="86500"/>
                        </a:lnSpc>
                        <a:spcBef>
                          <a:spcPts val="900"/>
                        </a:spcBef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381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52069" marR="64769">
                        <a:lnSpc>
                          <a:spcPct val="79500"/>
                        </a:lnSpc>
                        <a:spcBef>
                          <a:spcPts val="61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6670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8270">
                        <a:lnSpc>
                          <a:spcPts val="880"/>
                        </a:lnSpc>
                        <a:spcBef>
                          <a:spcPts val="31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33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3675" indent="-125730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9367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이물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315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2400" marR="37465" indent="-123825">
                        <a:lnSpc>
                          <a:spcPts val="1090"/>
                        </a:lnSpc>
                        <a:spcBef>
                          <a:spcPts val="98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4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139065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60960">
                        <a:lnSpc>
                          <a:spcPts val="1185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/출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가나다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9561"/>
          <a:ext cx="5890260" cy="7937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80000"/>
                        </a:lnSpc>
                        <a:spcBef>
                          <a:spcPts val="104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000"/>
                        </a:lnSpc>
                        <a:spcBef>
                          <a:spcPts val="56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0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59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8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52705" indent="-17145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4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>
                        <a:lnSpc>
                          <a:spcPts val="830"/>
                        </a:lnSpc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2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49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0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7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41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09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09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1440" indent="30480">
                        <a:lnSpc>
                          <a:spcPct val="79000"/>
                        </a:lnSpc>
                      </a:pP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5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1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2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2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  <a:spcBef>
                          <a:spcPts val="4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7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1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0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22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1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9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1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89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1600">
                        <a:lnSpc>
                          <a:spcPct val="8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8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090"/>
                        </a:lnSpc>
                        <a:spcBef>
                          <a:spcPts val="10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2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1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55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2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0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0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9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5105" y="1394460"/>
            <a:ext cx="2662555" cy="368935"/>
          </a:xfrm>
          <a:custGeom>
            <a:avLst/>
            <a:gdLst/>
            <a:ahLst/>
            <a:cxnLst/>
            <a:rect l="l" t="t" r="r" b="b"/>
            <a:pathLst>
              <a:path w="2662554" h="368935">
                <a:moveTo>
                  <a:pt x="3035" y="0"/>
                </a:moveTo>
                <a:lnTo>
                  <a:pt x="3035" y="368401"/>
                </a:lnTo>
              </a:path>
              <a:path w="2662554" h="368935">
                <a:moveTo>
                  <a:pt x="21323" y="18262"/>
                </a:moveTo>
                <a:lnTo>
                  <a:pt x="21323" y="350139"/>
                </a:lnTo>
              </a:path>
              <a:path w="2662554" h="368935">
                <a:moveTo>
                  <a:pt x="2641193" y="18262"/>
                </a:moveTo>
                <a:lnTo>
                  <a:pt x="2641193" y="350139"/>
                </a:lnTo>
              </a:path>
              <a:path w="2662554" h="368935">
                <a:moveTo>
                  <a:pt x="2659468" y="0"/>
                </a:moveTo>
                <a:lnTo>
                  <a:pt x="2659468" y="368401"/>
                </a:lnTo>
              </a:path>
              <a:path w="2662554" h="368935">
                <a:moveTo>
                  <a:pt x="0" y="3048"/>
                </a:moveTo>
                <a:lnTo>
                  <a:pt x="2662516" y="3048"/>
                </a:lnTo>
              </a:path>
              <a:path w="2662554" h="368935">
                <a:moveTo>
                  <a:pt x="18275" y="21310"/>
                </a:moveTo>
                <a:lnTo>
                  <a:pt x="2644241" y="21310"/>
                </a:lnTo>
              </a:path>
              <a:path w="2662554" h="368935">
                <a:moveTo>
                  <a:pt x="18275" y="347091"/>
                </a:moveTo>
                <a:lnTo>
                  <a:pt x="2644241" y="347091"/>
                </a:lnTo>
              </a:path>
              <a:path w="2662554" h="368935">
                <a:moveTo>
                  <a:pt x="0" y="365353"/>
                </a:moveTo>
                <a:lnTo>
                  <a:pt x="266251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34999" y="2702902"/>
          <a:ext cx="5895340" cy="1782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725"/>
                <a:gridCol w="5219700"/>
              </a:tblGrid>
              <a:tr h="174625">
                <a:tc>
                  <a:txBody>
                    <a:bodyPr/>
                    <a:lstStyle/>
                    <a:p>
                      <a:pPr algn="ctr" marL="1270">
                        <a:lnSpc>
                          <a:spcPts val="1275"/>
                        </a:lnSpc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구분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75"/>
                        </a:lnSpc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위해의</a:t>
                      </a:r>
                      <a:r>
                        <a:rPr dirty="0" sz="1100" spc="1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00" spc="-25">
                          <a:latin typeface="Batang"/>
                          <a:cs typeface="Batang"/>
                        </a:rPr>
                        <a:t>종류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3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높음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60985">
                        <a:lnSpc>
                          <a:spcPct val="93200"/>
                        </a:lnSpc>
                        <a:spcBef>
                          <a:spcPts val="155"/>
                        </a:spcBef>
                      </a:pPr>
                      <a:r>
                        <a:rPr dirty="0" sz="1100" spc="-55" b="1" i="1">
                          <a:latin typeface="Arial"/>
                          <a:cs typeface="Arial"/>
                        </a:rPr>
                        <a:t>Clostridium</a:t>
                      </a:r>
                      <a:r>
                        <a:rPr dirty="0" sz="1100" spc="6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5" b="1" i="1">
                          <a:latin typeface="Arial"/>
                          <a:cs typeface="Arial"/>
                        </a:rPr>
                        <a:t>botulinum,</a:t>
                      </a:r>
                      <a:r>
                        <a:rPr dirty="0" sz="1100" spc="9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0" b="1" i="1">
                          <a:latin typeface="Arial"/>
                          <a:cs typeface="Arial"/>
                        </a:rPr>
                        <a:t>Salmonella</a:t>
                      </a:r>
                      <a:r>
                        <a:rPr dirty="0" sz="1100" spc="10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typhi,</a:t>
                      </a:r>
                      <a:r>
                        <a:rPr dirty="0" sz="1100" spc="8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Listeria</a:t>
                      </a:r>
                      <a:r>
                        <a:rPr dirty="0" sz="1100" spc="8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60" b="1" i="1">
                          <a:latin typeface="Arial"/>
                          <a:cs typeface="Arial"/>
                        </a:rPr>
                        <a:t>monocytogenes,</a:t>
                      </a:r>
                      <a:r>
                        <a:rPr dirty="0" sz="1100" spc="9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0" b="1" i="1">
                          <a:latin typeface="Arial"/>
                          <a:cs typeface="Arial"/>
                        </a:rPr>
                        <a:t>Escherichia </a:t>
                      </a:r>
                      <a:r>
                        <a:rPr dirty="0" sz="1100" spc="-20" b="1" i="1">
                          <a:latin typeface="Arial"/>
                          <a:cs typeface="Arial"/>
                        </a:rPr>
                        <a:t>coli</a:t>
                      </a:r>
                      <a:r>
                        <a:rPr dirty="0" sz="1100" spc="5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0157:H7,</a:t>
                      </a:r>
                      <a:r>
                        <a:rPr dirty="0" sz="1100" spc="10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Vibrio</a:t>
                      </a:r>
                      <a:r>
                        <a:rPr dirty="0" sz="1100" spc="6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0" b="1" i="1">
                          <a:latin typeface="Arial"/>
                          <a:cs typeface="Arial"/>
                        </a:rPr>
                        <a:t>cholerae,</a:t>
                      </a:r>
                      <a:r>
                        <a:rPr dirty="0" sz="1100" spc="8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Vibrio</a:t>
                      </a:r>
                      <a:r>
                        <a:rPr dirty="0" sz="1100" spc="8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60" b="1" i="1">
                          <a:latin typeface="Arial"/>
                          <a:cs typeface="Arial"/>
                        </a:rPr>
                        <a:t>vulnificus,</a:t>
                      </a:r>
                      <a:r>
                        <a:rPr dirty="0" sz="1100" spc="-60" b="1">
                          <a:latin typeface="Arial"/>
                          <a:cs typeface="Arial"/>
                        </a:rPr>
                        <a:t>paralytic</a:t>
                      </a:r>
                      <a:r>
                        <a:rPr dirty="0" sz="11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shellfish</a:t>
                      </a:r>
                      <a:r>
                        <a:rPr dirty="0" sz="11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poisoning, 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amnesic</a:t>
                      </a:r>
                      <a:r>
                        <a:rPr dirty="0" sz="1100" spc="1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shellfish</a:t>
                      </a:r>
                      <a:r>
                        <a:rPr dirty="0" sz="11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60" b="1">
                          <a:latin typeface="Arial"/>
                          <a:cs typeface="Arial"/>
                        </a:rPr>
                        <a:t>poisoning</a:t>
                      </a:r>
                      <a:r>
                        <a:rPr dirty="0" sz="11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,</a:t>
                      </a:r>
                      <a:r>
                        <a:rPr dirty="0" sz="1000" spc="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유리조각,</a:t>
                      </a:r>
                      <a:r>
                        <a:rPr dirty="0" sz="1000" spc="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금속성</a:t>
                      </a:r>
                      <a:r>
                        <a:rPr dirty="0" sz="1000" spc="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이물</a:t>
                      </a:r>
                      <a:r>
                        <a:rPr dirty="0" sz="1000" spc="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등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보통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427990">
                        <a:lnSpc>
                          <a:spcPct val="93200"/>
                        </a:lnSpc>
                        <a:spcBef>
                          <a:spcPts val="650"/>
                        </a:spcBef>
                      </a:pPr>
                      <a:r>
                        <a:rPr dirty="0" sz="1100" spc="-40" b="1" i="1">
                          <a:latin typeface="Arial"/>
                          <a:cs typeface="Arial"/>
                        </a:rPr>
                        <a:t>Brucella</a:t>
                      </a:r>
                      <a:r>
                        <a:rPr dirty="0" sz="1100" spc="8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spp.,</a:t>
                      </a:r>
                      <a:r>
                        <a:rPr dirty="0" sz="11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 b="1" i="1">
                          <a:latin typeface="Arial"/>
                          <a:cs typeface="Arial"/>
                        </a:rPr>
                        <a:t>Campylobacter</a:t>
                      </a:r>
                      <a:r>
                        <a:rPr dirty="0" sz="1100" spc="5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spp..</a:t>
                      </a:r>
                      <a:r>
                        <a:rPr dirty="0" sz="11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5" b="1" i="1">
                          <a:latin typeface="Arial"/>
                          <a:cs typeface="Arial"/>
                        </a:rPr>
                        <a:t>Salmonella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spp.,</a:t>
                      </a:r>
                      <a:r>
                        <a:rPr dirty="0" sz="11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Shigella</a:t>
                      </a:r>
                      <a:r>
                        <a:rPr dirty="0" sz="1100" spc="9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spp.. </a:t>
                      </a:r>
                      <a:r>
                        <a:rPr dirty="0" sz="1100" spc="-55" b="1" i="1">
                          <a:latin typeface="Arial"/>
                          <a:cs typeface="Arial"/>
                        </a:rPr>
                        <a:t>Streptococcus</a:t>
                      </a:r>
                      <a:r>
                        <a:rPr dirty="0" sz="1100" spc="6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11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A,</a:t>
                      </a:r>
                      <a:r>
                        <a:rPr dirty="0" sz="1100" spc="114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 i="1">
                          <a:latin typeface="Arial"/>
                          <a:cs typeface="Arial"/>
                        </a:rPr>
                        <a:t>Yersinia</a:t>
                      </a:r>
                      <a:r>
                        <a:rPr dirty="0" sz="1100" spc="12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 b="1" i="1">
                          <a:latin typeface="Arial"/>
                          <a:cs typeface="Arial"/>
                        </a:rPr>
                        <a:t>entercolitica,</a:t>
                      </a:r>
                      <a:r>
                        <a:rPr dirty="0" sz="1100" spc="114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0" b="1">
                          <a:latin typeface="Arial"/>
                          <a:cs typeface="Arial"/>
                        </a:rPr>
                        <a:t>hepatitis</a:t>
                      </a:r>
                      <a:r>
                        <a:rPr dirty="0" sz="1100" spc="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virus,</a:t>
                      </a:r>
                      <a:r>
                        <a:rPr dirty="0" sz="1100" spc="10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mycotoxins, </a:t>
                      </a:r>
                      <a:r>
                        <a:rPr dirty="0" sz="1100" spc="-40" b="1">
                          <a:latin typeface="Arial"/>
                          <a:cs typeface="Arial"/>
                        </a:rPr>
                        <a:t>ciquatera</a:t>
                      </a:r>
                      <a:r>
                        <a:rPr dirty="0" sz="11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toxin</a:t>
                      </a:r>
                      <a:r>
                        <a:rPr dirty="0" sz="1100" spc="459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항생물질,</a:t>
                      </a:r>
                      <a:r>
                        <a:rPr dirty="0" sz="1000" spc="6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잔류농약,</a:t>
                      </a:r>
                      <a:r>
                        <a:rPr dirty="0" sz="1000" spc="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10">
                          <a:latin typeface="Batang"/>
                          <a:cs typeface="Batang"/>
                        </a:rPr>
                        <a:t>경질이물(플라스틱,</a:t>
                      </a:r>
                      <a:r>
                        <a:rPr dirty="0" sz="1000" spc="6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돌,</a:t>
                      </a:r>
                      <a:r>
                        <a:rPr dirty="0" sz="1000" spc="6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뼈조각</a:t>
                      </a:r>
                      <a:r>
                        <a:rPr dirty="0" sz="1000" spc="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25">
                          <a:latin typeface="Batang"/>
                          <a:cs typeface="Batang"/>
                        </a:rPr>
                        <a:t>등)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825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8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낮음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49554">
                        <a:lnSpc>
                          <a:spcPct val="91200"/>
                        </a:lnSpc>
                        <a:spcBef>
                          <a:spcPts val="640"/>
                        </a:spcBef>
                      </a:pPr>
                      <a:r>
                        <a:rPr dirty="0" sz="1100" spc="-45" b="1" i="1">
                          <a:latin typeface="Arial"/>
                          <a:cs typeface="Arial"/>
                        </a:rPr>
                        <a:t>Bacillus</a:t>
                      </a:r>
                      <a:r>
                        <a:rPr dirty="0" sz="1100" spc="4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spp.,</a:t>
                      </a:r>
                      <a:r>
                        <a:rPr dirty="0" sz="11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5" b="1" i="1">
                          <a:latin typeface="Arial"/>
                          <a:cs typeface="Arial"/>
                        </a:rPr>
                        <a:t>Clostridium</a:t>
                      </a:r>
                      <a:r>
                        <a:rPr dirty="0" sz="1100" spc="7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 b="1" i="1">
                          <a:latin typeface="Arial"/>
                          <a:cs typeface="Arial"/>
                        </a:rPr>
                        <a:t>perfringens,</a:t>
                      </a:r>
                      <a:r>
                        <a:rPr dirty="0" sz="1100" spc="8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60" b="1" i="1">
                          <a:latin typeface="Arial"/>
                          <a:cs typeface="Arial"/>
                        </a:rPr>
                        <a:t>Staphylococcus</a:t>
                      </a:r>
                      <a:r>
                        <a:rPr dirty="0" sz="1100" spc="7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0" b="1" i="1">
                          <a:latin typeface="Arial"/>
                          <a:cs typeface="Arial"/>
                        </a:rPr>
                        <a:t>aureus,</a:t>
                      </a:r>
                      <a:r>
                        <a:rPr dirty="0" sz="1100" spc="10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Norwalk</a:t>
                      </a:r>
                      <a:r>
                        <a:rPr dirty="0" sz="1100" spc="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virus, </a:t>
                      </a:r>
                      <a:r>
                        <a:rPr dirty="0" sz="1100" spc="-30" b="1">
                          <a:latin typeface="Arial"/>
                          <a:cs typeface="Arial"/>
                        </a:rPr>
                        <a:t>most</a:t>
                      </a:r>
                      <a:r>
                        <a:rPr dirty="0" sz="1100" spc="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parasites,</a:t>
                      </a:r>
                      <a:r>
                        <a:rPr dirty="0" sz="1100" spc="114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65" b="1">
                          <a:latin typeface="Arial"/>
                          <a:cs typeface="Arial"/>
                        </a:rPr>
                        <a:t>histamine-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like</a:t>
                      </a:r>
                      <a:r>
                        <a:rPr dirty="0" sz="1100" spc="1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substances,</a:t>
                      </a:r>
                      <a:r>
                        <a:rPr dirty="0" sz="1100" spc="1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중금속,</a:t>
                      </a:r>
                      <a:r>
                        <a:rPr dirty="0" sz="1000" spc="6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허용</a:t>
                      </a:r>
                      <a:r>
                        <a:rPr dirty="0" sz="1000" spc="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외</a:t>
                      </a:r>
                      <a:r>
                        <a:rPr dirty="0" sz="1000" spc="7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10">
                          <a:latin typeface="Batang"/>
                          <a:cs typeface="Batang"/>
                        </a:rPr>
                        <a:t>식품첨가물, 연질이물(머리카락,</a:t>
                      </a:r>
                      <a:r>
                        <a:rPr dirty="0" sz="1000" spc="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비닐,</a:t>
                      </a:r>
                      <a:r>
                        <a:rPr dirty="0" sz="1000" spc="9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10">
                          <a:latin typeface="Batang"/>
                          <a:cs typeface="Batang"/>
                        </a:rPr>
                        <a:t>지푸라기등)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34999" y="6052045"/>
          <a:ext cx="5570855" cy="700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725"/>
                <a:gridCol w="4895215"/>
              </a:tblGrid>
              <a:tr h="176530">
                <a:tc>
                  <a:txBody>
                    <a:bodyPr/>
                    <a:lstStyle/>
                    <a:p>
                      <a:pPr algn="ctr" marL="1270">
                        <a:lnSpc>
                          <a:spcPts val="1260"/>
                        </a:lnSpc>
                        <a:spcBef>
                          <a:spcPts val="30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구분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26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발생가능성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L="1270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높음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195"/>
                        </a:lnSpc>
                        <a:spcBef>
                          <a:spcPts val="85"/>
                        </a:spcBef>
                      </a:pPr>
                      <a:r>
                        <a:rPr dirty="0" sz="1000">
                          <a:latin typeface="Batang"/>
                          <a:cs typeface="Batang"/>
                        </a:rPr>
                        <a:t>해당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위해요소가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지속적으로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자주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발생하였거나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가능성이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25">
                          <a:latin typeface="Batang"/>
                          <a:cs typeface="Batang"/>
                        </a:rPr>
                        <a:t>높음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L="1270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보통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180"/>
                        </a:lnSpc>
                        <a:spcBef>
                          <a:spcPts val="100"/>
                        </a:spcBef>
                      </a:pPr>
                      <a:r>
                        <a:rPr dirty="0" sz="1000">
                          <a:latin typeface="Batang"/>
                          <a:cs typeface="Batang"/>
                        </a:rPr>
                        <a:t>해당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위해요소가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빈번하게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발생하였거나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가능성이</a:t>
                      </a:r>
                      <a:r>
                        <a:rPr dirty="0" sz="1000" spc="1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35">
                          <a:latin typeface="Batang"/>
                          <a:cs typeface="Batang"/>
                        </a:rPr>
                        <a:t>있음.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L="1270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낮음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180"/>
                        </a:lnSpc>
                        <a:spcBef>
                          <a:spcPts val="100"/>
                        </a:spcBef>
                      </a:pPr>
                      <a:r>
                        <a:rPr dirty="0" sz="1000">
                          <a:latin typeface="Batang"/>
                          <a:cs typeface="Batang"/>
                        </a:rPr>
                        <a:t>해당</a:t>
                      </a:r>
                      <a:r>
                        <a:rPr dirty="0" sz="1000" spc="14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위해요소의</a:t>
                      </a:r>
                      <a:r>
                        <a:rPr dirty="0" sz="10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1000" spc="14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가능성이</a:t>
                      </a:r>
                      <a:r>
                        <a:rPr dirty="0" sz="10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거의</a:t>
                      </a:r>
                      <a:r>
                        <a:rPr dirty="0" sz="10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00" spc="-25">
                          <a:latin typeface="Batang"/>
                          <a:cs typeface="Batang"/>
                        </a:rPr>
                        <a:t>없음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7.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분석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및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공정별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관리방법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7818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300" spc="18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평가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원칙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marL="297180" lvl="0" indent="-228600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MS PGothic"/>
                        <a:buChar char="○"/>
                        <a:tabLst>
                          <a:tab pos="297180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심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각성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가</a:t>
                      </a:r>
                      <a:endParaRPr sz="1300" spc="-60">
                        <a:latin typeface="맑은 고딕 Semilight"/>
                        <a:cs typeface="맑은 고딕 Semilight"/>
                      </a:endParaRPr>
                    </a:p>
                    <a:p>
                      <a:pPr marL="292735" marR="442595" lvl="0" indent="-3175">
                        <a:lnSpc>
                          <a:spcPct val="100000"/>
                        </a:lnSpc>
                        <a:tabLst>
                          <a:tab pos="136080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7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아래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심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각성</a:t>
                      </a:r>
                      <a:r>
                        <a:rPr sz="130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판단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요소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심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각성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가한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41605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FAO(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계식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량농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2715" marR="74930" lvl="0" indent="63500">
                        <a:lnSpc>
                          <a:spcPct val="100000"/>
                        </a:lnSpc>
                        <a:tabLst>
                          <a:tab pos="459105" algn="l"/>
                          <a:tab pos="2293620" algn="l"/>
                          <a:tab pos="2831465" algn="l"/>
                          <a:tab pos="3505200" algn="l"/>
                          <a:tab pos="4043045" algn="l"/>
                        </a:tabLst>
                        <a:defRPr/>
                      </a:pPr>
                      <a:r>
                        <a:rPr sz="1300" spc="-57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3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FAO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(세계식량농업기구)의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심각성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가기준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이외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CODEX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(국제식품규격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),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NACMCF(미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국식품미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물기준자문위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등의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심각성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가기준을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활용할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있음</a:t>
                      </a:r>
                      <a:endParaRPr sz="1300" spc="-30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가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marR="434975" lvl="0" indent="12065">
                        <a:lnSpc>
                          <a:spcPct val="100000"/>
                        </a:lnSpc>
                        <a:tabLst>
                          <a:tab pos="1190625" algn="l"/>
                          <a:tab pos="1447800" algn="l"/>
                          <a:tab pos="2176145" algn="l"/>
                          <a:tab pos="2746375" algn="l"/>
                          <a:tab pos="363156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7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례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자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9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7180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7180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가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7180" marR="442595" lvl="0" indent="-5080">
                        <a:lnSpc>
                          <a:spcPct val="100000"/>
                        </a:lnSpc>
                        <a:tabLst>
                          <a:tab pos="1409700" algn="l"/>
                          <a:tab pos="1967864" algn="l"/>
                          <a:tab pos="2220595" algn="l"/>
                          <a:tab pos="3084830" algn="l"/>
                          <a:tab pos="4759325" algn="l"/>
                          <a:tab pos="5317490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요소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심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각성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54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과를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탕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아래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41605" lvl="0">
                        <a:lnSpc>
                          <a:spcPct val="100000"/>
                        </a:lnSpc>
                        <a:defRPr/>
                      </a:pP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CODE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X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국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위원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13675" y="7839252"/>
          <a:ext cx="5517515" cy="907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434"/>
                <a:gridCol w="1115060"/>
                <a:gridCol w="1293495"/>
                <a:gridCol w="1294764"/>
                <a:gridCol w="1294764"/>
              </a:tblGrid>
              <a:tr h="176530">
                <a:tc rowSpan="4">
                  <a:txBody>
                    <a:bodyPr/>
                    <a:lstStyle/>
                    <a:p>
                      <a:pPr algn="just" marL="146685" marR="137795">
                        <a:lnSpc>
                          <a:spcPct val="83400"/>
                        </a:lnSpc>
                        <a:spcBef>
                          <a:spcPts val="17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발 생 가 능 성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45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높음(3)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45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3(경결함)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57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245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6(중결함)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57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245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9(치명결함)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57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보통(2)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2(불만족)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4(경결함)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6(중결함)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낮음(1)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1(만족)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2(불만족)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3(경결함)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낮음(1)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보통(2)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00" spc="-10">
                          <a:latin typeface="Batang"/>
                          <a:cs typeface="Batang"/>
                        </a:rPr>
                        <a:t>높음(3)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marL="3810">
                        <a:lnSpc>
                          <a:spcPts val="1225"/>
                        </a:lnSpc>
                        <a:spcBef>
                          <a:spcPts val="50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심각성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가나다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7670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202564"/>
                <a:gridCol w="1149984"/>
                <a:gridCol w="1378585"/>
                <a:gridCol w="330835"/>
                <a:gridCol w="332104"/>
                <a:gridCol w="330835"/>
                <a:gridCol w="1137919"/>
                <a:gridCol w="539114"/>
              </a:tblGrid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" marR="47625">
                        <a:lnSpc>
                          <a:spcPct val="79000"/>
                        </a:lnSpc>
                        <a:spcBef>
                          <a:spcPts val="10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0">
                        <a:lnSpc>
                          <a:spcPct val="10000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130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37795" marR="151765" indent="-825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79375" marR="90805" indent="-635">
                        <a:lnSpc>
                          <a:spcPct val="79500"/>
                        </a:lnSpc>
                        <a:spcBef>
                          <a:spcPts val="55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5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 marR="67945" indent="-52069">
                        <a:lnSpc>
                          <a:spcPct val="78800"/>
                        </a:lnSpc>
                        <a:spcBef>
                          <a:spcPts val="60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4769" marR="73025">
                        <a:lnSpc>
                          <a:spcPct val="78200"/>
                        </a:lnSpc>
                        <a:spcBef>
                          <a:spcPts val="190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100965">
                        <a:lnSpc>
                          <a:spcPct val="8000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숙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47625" marR="42545">
                        <a:lnSpc>
                          <a:spcPct val="79400"/>
                        </a:lnSpc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69850">
                        <a:lnSpc>
                          <a:spcPts val="94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7940" indent="-127000">
                        <a:lnSpc>
                          <a:spcPts val="880"/>
                        </a:lnSpc>
                      </a:pPr>
                      <a:r>
                        <a:rPr dirty="0" sz="800" spc="-19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동원료의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보관기준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장시간</a:t>
                      </a:r>
                      <a:r>
                        <a:rPr dirty="0" sz="8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작업대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기(실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온)로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인한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증식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8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 marR="23495">
                        <a:lnSpc>
                          <a:spcPct val="865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관창고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 </a:t>
                      </a:r>
                      <a:r>
                        <a:rPr dirty="0" sz="800" spc="-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7005">
                        <a:lnSpc>
                          <a:spcPts val="87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75"/>
                        </a:lnSpc>
                        <a:spcBef>
                          <a:spcPts val="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60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30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90"/>
                        </a:lnSpc>
                        <a:spcBef>
                          <a:spcPts val="30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4310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6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3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0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ct val="865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5"/>
                        </a:lnSpc>
                        <a:spcBef>
                          <a:spcPts val="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5"/>
                        </a:lnSpc>
                        <a:spcBef>
                          <a:spcPts val="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000"/>
                        </a:lnSpc>
                        <a:spcBef>
                          <a:spcPts val="6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1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15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8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60"/>
                        </a:lnSpc>
                        <a:spcBef>
                          <a:spcPts val="7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18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 marR="96520" indent="30480">
                        <a:lnSpc>
                          <a:spcPct val="79000"/>
                        </a:lnSpc>
                      </a:pP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4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  <a:spcBef>
                          <a:spcPts val="5"/>
                        </a:spcBef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85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2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5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2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2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3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5420" marR="26670" indent="-116205">
                        <a:lnSpc>
                          <a:spcPts val="880"/>
                        </a:lnSpc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33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99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94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50"/>
                        </a:lnSpc>
                        <a:spcBef>
                          <a:spcPts val="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93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46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720" marR="52069" indent="34925">
                        <a:lnSpc>
                          <a:spcPts val="1010"/>
                        </a:lnSpc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060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9850">
                        <a:lnSpc>
                          <a:spcPts val="955"/>
                        </a:lnSpc>
                      </a:pPr>
                      <a:r>
                        <a:rPr dirty="0" sz="800" spc="-13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원료에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오염된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4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ts val="1180"/>
                        </a:lnSpc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Sal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dirty="0" sz="800" spc="180" i="1">
                          <a:latin typeface="Arial Narrow"/>
                          <a:cs typeface="Arial Narrow"/>
                        </a:rPr>
                        <a:t> 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spp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95" i="1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aci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dirty="0" sz="800" spc="21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cereu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ocytogen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es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85"/>
                        </a:lnSpc>
                      </a:pPr>
                      <a:r>
                        <a:rPr dirty="0" sz="800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800" spc="1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800" spc="-9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800" spc="2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30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800" spc="3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5" i="1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7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44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ysDot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31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</a:pPr>
                      <a:r>
                        <a:rPr dirty="0" sz="800" spc="-60" i="1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5" i="1">
                          <a:latin typeface="Arial Narrow"/>
                          <a:cs typeface="Arial Narrow"/>
                        </a:rPr>
                        <a:t>ostri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di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100" i="1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dirty="0" sz="800" spc="-8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i="1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dirty="0" sz="800" spc="2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30" i="1">
                          <a:latin typeface="Arial Narrow"/>
                          <a:cs typeface="Arial Narrow"/>
                        </a:rPr>
                        <a:t>perfri</a:t>
                      </a:r>
                      <a:r>
                        <a:rPr dirty="0" sz="8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dirty="0" sz="800" spc="-1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4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68275" marR="248920" indent="-97790">
                        <a:lnSpc>
                          <a:spcPts val="880"/>
                        </a:lnSpc>
                        <a:spcBef>
                          <a:spcPts val="35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10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0"/>
                        </a:lnSpc>
                        <a:spcBef>
                          <a:spcPts val="4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9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320">
                        <a:lnSpc>
                          <a:spcPct val="100000"/>
                        </a:lnSpc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19050" indent="-127000">
                        <a:lnSpc>
                          <a:spcPts val="880"/>
                        </a:lnSpc>
                        <a:spcBef>
                          <a:spcPts val="905"/>
                        </a:spcBef>
                      </a:pPr>
                      <a:r>
                        <a:rPr dirty="0" sz="800" spc="-16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등)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으로부터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교차오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93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84455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244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489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9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80"/>
                        </a:lnSpc>
                        <a:spcBef>
                          <a:spcPts val="19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86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30"/>
                        </a:lnSpc>
                        <a:spcBef>
                          <a:spcPts val="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71120">
                        <a:lnSpc>
                          <a:spcPts val="955"/>
                        </a:lnSpc>
                        <a:spcBef>
                          <a:spcPts val="480"/>
                        </a:spcBef>
                      </a:pPr>
                      <a:r>
                        <a:rPr dirty="0" sz="800" spc="-6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090"/>
                        </a:lnSpc>
                        <a:spcBef>
                          <a:spcPts val="86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0"/>
                        </a:lnSpc>
                        <a:spcBef>
                          <a:spcPts val="5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30"/>
                        </a:lnSpc>
                        <a:spcBef>
                          <a:spcPts val="10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59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7625" marR="42545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0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yl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0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8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7000">
                        <a:lnSpc>
                          <a:spcPts val="880"/>
                        </a:lnSpc>
                        <a:spcBef>
                          <a:spcPts val="91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84455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1180"/>
                        </a:lnSpc>
                        <a:spcBef>
                          <a:spcPts val="415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40335" marR="109855" indent="-3810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47625" marR="44450">
                        <a:lnSpc>
                          <a:spcPct val="79500"/>
                        </a:lnSpc>
                        <a:spcBef>
                          <a:spcPts val="66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4765" indent="50165">
                        <a:lnSpc>
                          <a:spcPts val="780"/>
                        </a:lnSpc>
                        <a:spcBef>
                          <a:spcPts val="9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0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7000">
                        <a:lnSpc>
                          <a:spcPts val="890"/>
                        </a:lnSpc>
                        <a:spcBef>
                          <a:spcPts val="35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260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6055" indent="-116205">
                        <a:lnSpc>
                          <a:spcPts val="795"/>
                        </a:lnSpc>
                        <a:buSzPct val="94117"/>
                        <a:buFont typeface="Batang"/>
                        <a:buChar char="•"/>
                        <a:tabLst>
                          <a:tab pos="18605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이물혼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0"/>
                        </a:lnSpc>
                      </a:pP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7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90"/>
                        </a:lnSpc>
                        <a:spcBef>
                          <a:spcPts val="350"/>
                        </a:spcBef>
                      </a:pPr>
                      <a:r>
                        <a:rPr dirty="0" sz="800" spc="-3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795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0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1130" marR="34290" indent="-123825">
                        <a:lnSpc>
                          <a:spcPts val="1100"/>
                        </a:lnSpc>
                        <a:spcBef>
                          <a:spcPts val="1019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  <a:spcBef>
                          <a:spcPts val="7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95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78841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다나다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공정별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8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200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8037"/>
          <a:ext cx="5890260" cy="2862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370"/>
                <a:gridCol w="226695"/>
                <a:gridCol w="1123949"/>
                <a:gridCol w="1338580"/>
                <a:gridCol w="346709"/>
                <a:gridCol w="347979"/>
                <a:gridCol w="346710"/>
                <a:gridCol w="1111250"/>
                <a:gridCol w="542925"/>
              </a:tblGrid>
              <a:tr h="162560">
                <a:tc rowSpan="2"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9530" marR="67310">
                        <a:lnSpc>
                          <a:spcPct val="79000"/>
                        </a:lnSpc>
                        <a:spcBef>
                          <a:spcPts val="7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275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65430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125730" marR="137795" indent="-8255">
                        <a:lnSpc>
                          <a:spcPct val="79500"/>
                        </a:lnSpc>
                        <a:spcBef>
                          <a:spcPts val="17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본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82550" marR="93980" indent="-635">
                        <a:lnSpc>
                          <a:spcPct val="79500"/>
                        </a:lnSpc>
                        <a:spcBef>
                          <a:spcPts val="17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심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marR="34925" indent="51435">
                        <a:lnSpc>
                          <a:spcPct val="77600"/>
                        </a:lnSpc>
                        <a:spcBef>
                          <a:spcPts val="284"/>
                        </a:spcBef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능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4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034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1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1016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8270">
                        <a:lnSpc>
                          <a:spcPct val="86500"/>
                        </a:lnSpc>
                        <a:spcBef>
                          <a:spcPts val="840"/>
                        </a:spcBef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668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381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52069" marR="64769">
                        <a:lnSpc>
                          <a:spcPct val="79000"/>
                        </a:lnSpc>
                        <a:spcBef>
                          <a:spcPts val="60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6670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8270">
                        <a:lnSpc>
                          <a:spcPts val="880"/>
                        </a:lnSpc>
                        <a:spcBef>
                          <a:spcPts val="290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33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3675" marR="25400" indent="-125730">
                        <a:lnSpc>
                          <a:spcPts val="880"/>
                        </a:lnSpc>
                        <a:spcBef>
                          <a:spcPts val="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이물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290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 marR="22860" indent="-7493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2400" marR="37465" indent="-123825">
                        <a:lnSpc>
                          <a:spcPts val="1100"/>
                        </a:lnSpc>
                        <a:spcBef>
                          <a:spcPts val="95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75"/>
                        </a:lnSpc>
                        <a:spcBef>
                          <a:spcPts val="5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12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62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995" marR="99695">
                        <a:lnSpc>
                          <a:spcPct val="79000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2069" marR="62230">
                        <a:lnSpc>
                          <a:spcPct val="79400"/>
                        </a:lnSpc>
                        <a:spcBef>
                          <a:spcPts val="275"/>
                        </a:spcBef>
                      </a:pP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9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dirty="0" sz="800" spc="-35" i="1">
                          <a:latin typeface="Arial Narrow"/>
                          <a:cs typeface="Arial Narrow"/>
                        </a:rPr>
                        <a:t>Staph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yl </a:t>
                      </a:r>
                      <a:r>
                        <a:rPr dirty="0" sz="800" spc="-25" i="1">
                          <a:latin typeface="Arial Narrow"/>
                          <a:cs typeface="Arial Narrow"/>
                        </a:rPr>
                        <a:t>ococcu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70" i="1">
                          <a:latin typeface="Arial Narrow"/>
                          <a:cs typeface="Arial Narrow"/>
                        </a:rPr>
                        <a:t>s.</a:t>
                      </a:r>
                      <a:r>
                        <a:rPr dirty="0" sz="800" spc="-6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5" i="1">
                          <a:latin typeface="Arial Narrow"/>
                          <a:cs typeface="Arial Narrow"/>
                        </a:rPr>
                        <a:t>au</a:t>
                      </a:r>
                      <a:r>
                        <a:rPr dirty="0" sz="800" spc="-7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45" i="1">
                          <a:latin typeface="Arial Narrow"/>
                          <a:cs typeface="Arial Narrow"/>
                        </a:rPr>
                        <a:t>reu</a:t>
                      </a:r>
                      <a:r>
                        <a:rPr dirty="0" sz="800" spc="-6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50" i="1">
                          <a:latin typeface="Arial Narrow"/>
                          <a:cs typeface="Arial Narrow"/>
                        </a:rPr>
                        <a:t>s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just" marL="196215" marR="21590" indent="-128270">
                        <a:lnSpc>
                          <a:spcPct val="86500"/>
                        </a:lnSpc>
                        <a:spcBef>
                          <a:spcPts val="900"/>
                        </a:spcBef>
                      </a:pPr>
                      <a:r>
                        <a:rPr dirty="0" sz="800" spc="-5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작업환경(종사자,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등)으로부터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교차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오염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3810">
                        <a:lnSpc>
                          <a:spcPct val="100000"/>
                        </a:lnSpc>
                      </a:pP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-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2222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52069" marR="64769">
                        <a:lnSpc>
                          <a:spcPct val="79500"/>
                        </a:lnSpc>
                        <a:spcBef>
                          <a:spcPts val="61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26670" indent="50165">
                        <a:lnSpc>
                          <a:spcPts val="770"/>
                        </a:lnSpc>
                        <a:spcBef>
                          <a:spcPts val="110"/>
                        </a:spcBef>
                      </a:pPr>
                      <a:r>
                        <a:rPr dirty="0" sz="750" spc="-26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7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카락,</a:t>
                      </a:r>
                      <a:r>
                        <a:rPr dirty="0" sz="7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7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1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7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7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196215" marR="24765" indent="-128270">
                        <a:lnSpc>
                          <a:spcPts val="880"/>
                        </a:lnSpc>
                        <a:spcBef>
                          <a:spcPts val="315"/>
                        </a:spcBef>
                        <a:buSzPct val="94117"/>
                        <a:buFont typeface="Batang"/>
                        <a:buChar char="•"/>
                        <a:tabLst>
                          <a:tab pos="196215" algn="l"/>
                          <a:tab pos="213360" algn="l"/>
                        </a:tabLst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종사자로부터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카락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연질이물혼입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3675" indent="-125730">
                        <a:lnSpc>
                          <a:spcPts val="800"/>
                        </a:lnSpc>
                        <a:buSzPct val="94117"/>
                        <a:buFont typeface="Batang"/>
                        <a:buChar char="•"/>
                        <a:tabLst>
                          <a:tab pos="193675" algn="l"/>
                        </a:tabLst>
                      </a:pP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작업도구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등으로부터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이물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6215">
                        <a:lnSpc>
                          <a:spcPts val="955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혼입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>
                  <a:txBody>
                    <a:bodyPr/>
                    <a:lstStyle/>
                    <a:p>
                      <a:pPr marL="20955" marR="20320" indent="50165">
                        <a:lnSpc>
                          <a:spcPts val="880"/>
                        </a:lnSpc>
                        <a:spcBef>
                          <a:spcPts val="315"/>
                        </a:spcBef>
                      </a:pPr>
                      <a:r>
                        <a:rPr dirty="0" sz="800" spc="-4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ts val="800"/>
                        </a:lnSpc>
                      </a:pPr>
                      <a:r>
                        <a:rPr dirty="0" sz="800" spc="-12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45415">
                        <a:lnSpc>
                          <a:spcPts val="955"/>
                        </a:lnSpc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52400" marR="37465" indent="-123825">
                        <a:lnSpc>
                          <a:spcPts val="1090"/>
                        </a:lnSpc>
                        <a:spcBef>
                          <a:spcPts val="98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14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7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7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7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30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60"/>
                        </a:lnSpc>
                        <a:spcBef>
                          <a:spcPts val="75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4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74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7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solidFill>
                            <a:srgbClr val="282828"/>
                          </a:solidFill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0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139065">
                        <a:lnSpc>
                          <a:spcPts val="118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60960">
                        <a:lnSpc>
                          <a:spcPts val="1185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/출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3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7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4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7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8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7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7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16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7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7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7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5105" y="1394460"/>
            <a:ext cx="3093720" cy="368935"/>
          </a:xfrm>
          <a:custGeom>
            <a:avLst/>
            <a:gdLst/>
            <a:ahLst/>
            <a:cxnLst/>
            <a:rect l="l" t="t" r="r" b="b"/>
            <a:pathLst>
              <a:path w="3093720" h="368935">
                <a:moveTo>
                  <a:pt x="3035" y="0"/>
                </a:moveTo>
                <a:lnTo>
                  <a:pt x="3035" y="368401"/>
                </a:lnTo>
              </a:path>
              <a:path w="3093720" h="368935">
                <a:moveTo>
                  <a:pt x="21323" y="18262"/>
                </a:moveTo>
                <a:lnTo>
                  <a:pt x="21323" y="350139"/>
                </a:lnTo>
              </a:path>
              <a:path w="3093720" h="368935">
                <a:moveTo>
                  <a:pt x="3072244" y="18262"/>
                </a:moveTo>
                <a:lnTo>
                  <a:pt x="3072244" y="350139"/>
                </a:lnTo>
              </a:path>
              <a:path w="3093720" h="368935">
                <a:moveTo>
                  <a:pt x="3090532" y="0"/>
                </a:moveTo>
                <a:lnTo>
                  <a:pt x="3090532" y="368401"/>
                </a:lnTo>
              </a:path>
              <a:path w="3093720" h="368935">
                <a:moveTo>
                  <a:pt x="0" y="3048"/>
                </a:moveTo>
                <a:lnTo>
                  <a:pt x="3093580" y="3048"/>
                </a:lnTo>
              </a:path>
              <a:path w="3093720" h="368935">
                <a:moveTo>
                  <a:pt x="18275" y="21310"/>
                </a:moveTo>
                <a:lnTo>
                  <a:pt x="3075292" y="21310"/>
                </a:lnTo>
              </a:path>
              <a:path w="3093720" h="368935">
                <a:moveTo>
                  <a:pt x="18275" y="347091"/>
                </a:moveTo>
                <a:lnTo>
                  <a:pt x="3075292" y="347091"/>
                </a:lnTo>
              </a:path>
              <a:path w="3093720" h="368935">
                <a:moveTo>
                  <a:pt x="0" y="365353"/>
                </a:moveTo>
                <a:lnTo>
                  <a:pt x="3093580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261948" y="2364943"/>
          <a:ext cx="5473065" cy="146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610"/>
                <a:gridCol w="3761104"/>
                <a:gridCol w="815339"/>
              </a:tblGrid>
              <a:tr h="20066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200" spc="17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50" b="1">
                          <a:latin typeface="Malgun Gothic"/>
                          <a:cs typeface="Malgun Gothic"/>
                        </a:rPr>
                        <a:t>분</a:t>
                      </a:r>
                      <a:endParaRPr sz="1200">
                        <a:latin typeface="Malgun Gothic"/>
                        <a:cs typeface="Malgun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 b="1">
                          <a:latin typeface="Malgun Gothic"/>
                          <a:cs typeface="Malgun Gothic"/>
                        </a:rPr>
                        <a:t>원료명</a:t>
                      </a:r>
                      <a:endParaRPr sz="1200">
                        <a:latin typeface="Malgun Gothic"/>
                        <a:cs typeface="Malgun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480"/>
                        </a:lnSpc>
                      </a:pPr>
                      <a:r>
                        <a:rPr dirty="0" sz="1300" spc="-20" b="1">
                          <a:latin typeface="Malgun Gothic"/>
                          <a:cs typeface="Malgun Gothic"/>
                        </a:rPr>
                        <a:t>보관방법</a:t>
                      </a:r>
                      <a:endParaRPr sz="13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R="16510">
                        <a:lnSpc>
                          <a:spcPts val="128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R="14604">
                        <a:lnSpc>
                          <a:spcPts val="128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R="12700">
                        <a:lnSpc>
                          <a:spcPts val="1280"/>
                        </a:lnSpc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난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ts val="128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algn="ctr" marR="12700">
                        <a:lnSpc>
                          <a:spcPts val="1290"/>
                        </a:lnSpc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ts val="129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R="16510">
                        <a:lnSpc>
                          <a:spcPts val="1280"/>
                        </a:lnSpc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상원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장재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21285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폴리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틸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렌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PE)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골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판지</a:t>
                      </a:r>
                      <a:r>
                        <a:rPr dirty="0" sz="12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7.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분석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및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공정별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관리방법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1336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원.부재료</a:t>
                      </a:r>
                      <a:r>
                        <a:rPr sz="1300" spc="16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300" spc="17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분석</a:t>
                      </a:r>
                      <a:r>
                        <a:rPr sz="1300" spc="17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7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관리방법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marL="652145" lvl="0" indent="-228600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MS PGothic"/>
                        <a:buChar char="○"/>
                        <a:tabLst>
                          <a:tab pos="65214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업소에서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산하는</a:t>
                      </a:r>
                      <a:r>
                        <a:rPr sz="13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제품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주요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다음과</a:t>
                      </a:r>
                      <a:r>
                        <a:rPr sz="13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같다.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3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2780" marR="442595" lvl="0" indent="-229235" algn="just">
                        <a:lnSpc>
                          <a:spcPct val="115399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67500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/유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/첨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가물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있으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차량으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송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있다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쌉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품목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조보고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659130" marR="416559" lvl="0" indent="-235585" algn="just">
                        <a:lnSpc>
                          <a:spcPct val="115399"/>
                        </a:lnSpc>
                        <a:spcBef>
                          <a:spcPts val="500"/>
                        </a:spcBef>
                        <a:buFont typeface="MS PGothic"/>
                        <a:buChar char="○"/>
                        <a:tabLst>
                          <a:tab pos="685800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유통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장차량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운송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장차량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쌉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품목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조보고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668020" marR="442595" lvl="0" indent="-244475" algn="just">
                        <a:lnSpc>
                          <a:spcPct val="115399"/>
                        </a:lnSpc>
                        <a:spcBef>
                          <a:spcPts val="505"/>
                        </a:spcBef>
                        <a:buFont typeface="MS PGothic"/>
                        <a:buChar char="○"/>
                        <a:tabLst>
                          <a:tab pos="678180" algn="l"/>
                        </a:tabLst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1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장차량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송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6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6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7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장차량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651510" marR="442595" lvl="0" indent="-227965" algn="just">
                        <a:lnSpc>
                          <a:spcPct val="115399"/>
                        </a:lnSpc>
                        <a:spcBef>
                          <a:spcPts val="494"/>
                        </a:spcBef>
                        <a:buFont typeface="MS PGothic"/>
                        <a:buChar char="○"/>
                        <a:tabLst>
                          <a:tab pos="699770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약청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ACCP을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아니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업소의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663575" marR="448945" lvl="0" indent="-240029" algn="just">
                        <a:lnSpc>
                          <a:spcPct val="115399"/>
                        </a:lnSpc>
                        <a:spcBef>
                          <a:spcPts val="500"/>
                        </a:spcBef>
                        <a:buFont typeface="MS PGothic"/>
                        <a:buChar char="○"/>
                        <a:tabLst>
                          <a:tab pos="672465" algn="l"/>
                        </a:tabLst>
                        <a:defRPr/>
                      </a:pP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포장재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등은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패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10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납품받고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있으며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상온차량으로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운송하여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659130" marR="445134" lvl="0" indent="-235585" algn="just">
                        <a:lnSpc>
                          <a:spcPct val="115399"/>
                        </a:lnSpc>
                        <a:spcBef>
                          <a:spcPts val="505"/>
                        </a:spcBef>
                        <a:buFont typeface="MS PGothic"/>
                        <a:buChar char="○"/>
                        <a:tabLst>
                          <a:tab pos="672465" algn="l"/>
                        </a:tabLst>
                        <a:defRPr/>
                      </a:pP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PE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등은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호포장기</a:t>
                      </a:r>
                      <a:r>
                        <a:rPr sz="1300" spc="98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납품받고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있으며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상온차량으로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운송하여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입고되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1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루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776154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50" spc="-360">
                          <a:latin typeface="Malgun Gothic Semilight"/>
                          <a:cs typeface="Malgun Gothic Semilight"/>
                        </a:rPr>
                        <a:t>백</a:t>
                      </a:r>
                      <a:r>
                        <a:rPr dirty="0" sz="11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5">
                          <a:latin typeface="Malgun Gothic Semilight"/>
                          <a:cs typeface="Malgun Gothic Semilight"/>
                        </a:rPr>
                        <a:t>탕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657748"/>
          <a:ext cx="5473065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1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루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______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특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0370" y="6135014"/>
            <a:ext cx="2678776" cy="1758289"/>
          </a:xfrm>
          <a:prstGeom prst="rect">
            <a:avLst/>
          </a:prstGeom>
        </p:spPr>
      </p:pic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엿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700030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앙금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50" spc="-190">
                          <a:latin typeface="Malgun Gothic Semilight"/>
                          <a:cs typeface="Malgun Gothic Semilight"/>
                        </a:rPr>
                        <a:t>강</a:t>
                      </a:r>
                      <a:r>
                        <a:rPr dirty="0" sz="11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 Semilight"/>
                          <a:cs typeface="Malgun Gothic Semilight"/>
                        </a:rPr>
                        <a:t>낭</a:t>
                      </a:r>
                      <a:r>
                        <a:rPr dirty="0" sz="11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콩</a:t>
                      </a:r>
                      <a:r>
                        <a:rPr dirty="0" sz="11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180">
                          <a:latin typeface="Malgun Gothic Semilight"/>
                          <a:cs typeface="Malgun Gothic Semilight"/>
                        </a:rPr>
                        <a:t>앙</a:t>
                      </a:r>
                      <a:r>
                        <a:rPr dirty="0" sz="11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금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앙금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505526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금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소금 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48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상원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커</a:t>
                      </a:r>
                      <a:r>
                        <a:rPr dirty="0" sz="11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피</a:t>
                      </a:r>
                      <a:r>
                        <a:rPr dirty="0" sz="1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 Semilight"/>
                          <a:cs typeface="Malgun Gothic Semilight"/>
                        </a:rPr>
                        <a:t>엑</a:t>
                      </a:r>
                      <a:r>
                        <a:rPr dirty="0" sz="11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623919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7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50" spc="-360">
                          <a:latin typeface="Malgun Gothic Semilight"/>
                          <a:cs typeface="Malgun Gothic Semilight"/>
                        </a:rPr>
                        <a:t>베</a:t>
                      </a:r>
                      <a:r>
                        <a:rPr dirty="0" sz="11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70">
                          <a:latin typeface="Malgun Gothic Semilight"/>
                          <a:cs typeface="Malgun Gothic Semilight"/>
                        </a:rPr>
                        <a:t>킹</a:t>
                      </a:r>
                      <a:r>
                        <a:rPr dirty="0" sz="11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15">
                          <a:latin typeface="Malgun Gothic Semilight"/>
                          <a:cs typeface="Malgun Gothic Semilight"/>
                        </a:rPr>
                        <a:t>파</a:t>
                      </a:r>
                      <a:r>
                        <a:rPr dirty="0" sz="11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30">
                          <a:latin typeface="Malgun Gothic Semilight"/>
                          <a:cs typeface="Malgun Gothic Semilight"/>
                        </a:rPr>
                        <a:t>더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353291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2262949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1150" spc="-155">
                          <a:latin typeface="Malgun Gothic Semilight"/>
                          <a:cs typeface="Malgun Gothic Semilight"/>
                        </a:rPr>
                        <a:t>몬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11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아몬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7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4146080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커</a:t>
                      </a:r>
                      <a:r>
                        <a:rPr dirty="0" sz="11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피</a:t>
                      </a:r>
                      <a:r>
                        <a:rPr dirty="0" sz="11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7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7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6027686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68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버</a:t>
                      </a:r>
                      <a:r>
                        <a:rPr dirty="0" sz="120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버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71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2162479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 Semilight"/>
                          <a:cs typeface="Malgun Gothic Semilight"/>
                        </a:rPr>
                        <a:t>두</a:t>
                      </a:r>
                      <a:r>
                        <a:rPr dirty="0" sz="11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9">
                          <a:latin typeface="Malgun Gothic Semilight"/>
                          <a:cs typeface="Malgun Gothic Semilight"/>
                        </a:rPr>
                        <a:t>태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967962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1150" spc="-155">
                          <a:latin typeface="Malgun Gothic Semilight"/>
                          <a:cs typeface="Malgun Gothic Semilight"/>
                        </a:rPr>
                        <a:t>몬</a:t>
                      </a:r>
                      <a:r>
                        <a:rPr dirty="0" sz="11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9">
                          <a:latin typeface="Malgun Gothic Semilight"/>
                          <a:cs typeface="Malgun Gothic Semilight"/>
                        </a:rPr>
                        <a:t>태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아몬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7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774969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1150" spc="-155">
                          <a:latin typeface="Malgun Gothic Semilight"/>
                          <a:cs typeface="Malgun Gothic Semilight"/>
                        </a:rPr>
                        <a:t>몬</a:t>
                      </a:r>
                      <a:r>
                        <a:rPr dirty="0" sz="11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11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아몬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9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7.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49044" y="927607"/>
            <a:ext cx="3072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분석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공정별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0">
                <a:latin typeface="Batang"/>
                <a:cs typeface="Batang"/>
              </a:rPr>
              <a:t>관리방법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069590" cy="344170"/>
          </a:xfrm>
          <a:prstGeom prst="rect">
            <a:avLst/>
          </a:prstGeom>
          <a:ln w="24384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원.부재료</a:t>
            </a:r>
            <a:r>
              <a:rPr dirty="0" sz="1300" spc="16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위해요소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분석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>
                <a:latin typeface="Batang"/>
                <a:cs typeface="Batang"/>
              </a:rPr>
              <a:t>및</a:t>
            </a:r>
            <a:r>
              <a:rPr dirty="0" sz="1300" spc="175">
                <a:latin typeface="Batang"/>
                <a:cs typeface="Batang"/>
              </a:rPr>
              <a:t> </a:t>
            </a:r>
            <a:r>
              <a:rPr dirty="0" sz="1300" spc="-20">
                <a:latin typeface="Batang"/>
                <a:cs typeface="Batang"/>
              </a:rPr>
              <a:t>관리방법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61948" y="1893023"/>
          <a:ext cx="547306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6854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50">
                          <a:latin typeface="Malgun Gothic Semilight"/>
                          <a:cs typeface="Malgun Gothic Semilight"/>
                        </a:rPr>
                        <a:t>루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5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61948" y="3623919"/>
          <a:ext cx="5473065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상원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7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50" spc="-360">
                          <a:latin typeface="Malgun Gothic Semilight"/>
                          <a:cs typeface="Malgun Gothic Semilight"/>
                        </a:rPr>
                        <a:t>벌</a:t>
                      </a:r>
                      <a:r>
                        <a:rPr dirty="0" sz="11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 Semilight"/>
                          <a:cs typeface="Malgun Gothic Semilight"/>
                        </a:rPr>
                        <a:t>꿀</a:t>
                      </a:r>
                      <a:r>
                        <a:rPr dirty="0" sz="11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30">
                          <a:latin typeface="Malgun Gothic Semilight"/>
                          <a:cs typeface="Malgun Gothic Semilight"/>
                        </a:rPr>
                        <a:t>럽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8300"/>
                        </a:lnSpc>
                        <a:spcBef>
                          <a:spcPts val="68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261948" y="5353291"/>
          <a:ext cx="5473065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420369"/>
                <a:gridCol w="1370965"/>
                <a:gridCol w="1370964"/>
                <a:gridCol w="1019175"/>
                <a:gridCol w="815339"/>
              </a:tblGrid>
              <a:tr h="235585">
                <a:tc gridSpan="2"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관방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50" spc="-225">
                          <a:latin typeface="Malgun Gothic Semilight"/>
                          <a:cs typeface="Malgun Gothic Semilight"/>
                        </a:rPr>
                        <a:t>카</a:t>
                      </a:r>
                      <a:r>
                        <a:rPr dirty="0" sz="11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25">
                          <a:latin typeface="Malgun Gothic Semilight"/>
                          <a:cs typeface="Malgun Gothic Semilight"/>
                        </a:rPr>
                        <a:t>카</a:t>
                      </a:r>
                      <a:r>
                        <a:rPr dirty="0" sz="11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105">
                <a:tc>
                  <a:txBody>
                    <a:bodyPr/>
                    <a:lstStyle/>
                    <a:p>
                      <a:pPr marL="128270" marR="136525">
                        <a:lnSpc>
                          <a:spcPct val="199200"/>
                        </a:lnSpc>
                        <a:spcBef>
                          <a:spcPts val="68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473</ep:Words>
  <ep:PresentationFormat>On-screen Show (4:3)</ep:PresentationFormat>
  <ep:Paragraphs>132</ep:Paragraphs>
  <ep:Slides>21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ep:HeadingPairs>
  <ep:TitlesOfParts>
    <vt:vector size="22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2026-04-24T02:38:32.293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