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322" r:id="rId2"/>
    <p:sldId id="323" r:id="rId3"/>
    <p:sldId id="324" r:id="rId4"/>
    <p:sldId id="325" r:id="rId5"/>
    <p:sldId id="326" r:id="rId6"/>
    <p:sldId id="327" r:id="rId7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heme" Target="theme/theme1.xml"  /><Relationship Id="rId11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presProps" Target="presProps.xml"  /><Relationship Id="rId9" Type="http://schemas.openxmlformats.org/officeDocument/2006/relationships/viewProps" Target="viewProp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marL="135890" lvl="0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25">
                          <a:latin typeface="바탕"/>
                          <a:cs typeface="바탕"/>
                        </a:rPr>
                        <a:t>검증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183515" rIns="0" bIns="0" anchor="t" anchorCtr="0"/>
                    <a:lstStyle/>
                    <a:p>
                      <a:pPr marR="2299970" lvl="0" algn="ctr">
                        <a:lnSpc>
                          <a:spcPct val="100000"/>
                        </a:lnSpc>
                        <a:spcBef>
                          <a:spcPts val="1445"/>
                        </a:spcBef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검증의</a:t>
                      </a:r>
                      <a:r>
                        <a:rPr sz="13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계획</a:t>
                      </a:r>
                      <a:r>
                        <a:rPr sz="13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수립</a:t>
                      </a:r>
                      <a:r>
                        <a:rPr sz="1300" spc="204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검증원</a:t>
                      </a:r>
                      <a:r>
                        <a:rPr sz="13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자격</a:t>
                      </a:r>
                      <a:r>
                        <a:rPr sz="1300" spc="20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요건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spcBef>
                          <a:spcPts val="1370"/>
                        </a:spcBef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상,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정기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립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spcBef>
                          <a:spcPts val="359"/>
                        </a:spcBef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자격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0">
                          <a:latin typeface="맑은 고딕 Semilight"/>
                          <a:cs typeface="맑은 고딕 Semilight"/>
                        </a:rPr>
                        <a:t>건</a:t>
                      </a:r>
                      <a:endParaRPr sz="1300" spc="-440">
                        <a:latin typeface="맑은 고딕 Semilight"/>
                        <a:cs typeface="맑은 고딕 Semilight"/>
                      </a:endParaRPr>
                    </a:p>
                    <a:p>
                      <a:pPr marL="100965" lvl="0">
                        <a:lnSpc>
                          <a:spcPct val="100000"/>
                        </a:lnSpc>
                        <a:spcBef>
                          <a:spcPts val="850"/>
                        </a:spcBef>
                        <a:defRPr/>
                      </a:pPr>
                      <a:r>
                        <a:rPr sz="1300" spc="-444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300" spc="34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본사의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간부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그리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동종업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25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상의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력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갖춘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00965" lvl="0">
                        <a:lnSpc>
                          <a:spcPct val="100000"/>
                        </a:lnSpc>
                        <a:defRPr/>
                      </a:pPr>
                      <a:r>
                        <a:rPr sz="1300" spc="-444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300" spc="34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장과정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수료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0">
                          <a:latin typeface="맑은 고딕 Semilight"/>
                          <a:cs typeface="맑은 고딕 Semilight"/>
                        </a:rPr>
                        <a:t>등</a:t>
                      </a:r>
                      <a:endParaRPr sz="1300" spc="-3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299970" lvl="0" algn="ctr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검증의</a:t>
                      </a:r>
                      <a:r>
                        <a:rPr sz="1300" spc="20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실시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시기</a:t>
                      </a:r>
                      <a:r>
                        <a:rPr sz="13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검증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내용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증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2132330" marR="720725" lvl="0" indent="-1463040" algn="just">
                        <a:lnSpc>
                          <a:spcPts val="1430"/>
                        </a:lnSpc>
                        <a:spcBef>
                          <a:spcPts val="1065"/>
                        </a:spcBef>
                        <a:defRPr/>
                      </a:pP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2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상황</a:t>
                      </a:r>
                      <a:r>
                        <a:rPr sz="12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3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1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5">
                          <a:latin typeface="맑은 고딕 Semilight"/>
                          <a:cs typeface="맑은 고딕 Semilight"/>
                        </a:rPr>
                        <a:t>가표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품의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약품</a:t>
                      </a:r>
                      <a:r>
                        <a:rPr sz="1150" spc="-185">
                          <a:latin typeface="맑은 고딕 Semilight"/>
                          <a:cs typeface="맑은 고딕 Semilight"/>
                        </a:rPr>
                        <a:t>안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12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29">
                          <a:latin typeface="맑은 고딕 Semilight"/>
                          <a:cs typeface="맑은 고딕 Semilight"/>
                        </a:rPr>
                        <a:t>안</a:t>
                      </a:r>
                      <a:r>
                        <a:rPr sz="1200" spc="-229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]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00">
                          <a:latin typeface="맑은 고딕 Semilight"/>
                          <a:cs typeface="맑은 고딕 Semilight"/>
                        </a:rPr>
                        <a:t>참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2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 spc="-350">
                        <a:latin typeface="맑은 고딕 Semilight"/>
                        <a:cs typeface="맑은 고딕 Semilight"/>
                      </a:endParaRPr>
                    </a:p>
                    <a:p>
                      <a:pPr marL="303530" marR="143510" lvl="0" indent="-203200" algn="just">
                        <a:lnSpc>
                          <a:spcPct val="102899"/>
                        </a:lnSpc>
                        <a:spcBef>
                          <a:spcPts val="580"/>
                        </a:spcBef>
                        <a:defRPr/>
                      </a:pPr>
                      <a:r>
                        <a:rPr sz="1100" spc="-409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459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05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현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실제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2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과가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보고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가)</a:t>
                      </a:r>
                      <a:endParaRPr sz="1050" spc="-104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 algn="just">
                        <a:lnSpc>
                          <a:spcPct val="100000"/>
                        </a:lnSpc>
                        <a:spcBef>
                          <a:spcPts val="35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든</a:t>
                      </a:r>
                      <a:r>
                        <a:rPr sz="10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소를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였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 algn="just">
                        <a:lnSpc>
                          <a:spcPct val="100000"/>
                        </a:lnSpc>
                        <a:spcBef>
                          <a:spcPts val="50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흐름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현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 algn="just">
                        <a:lnSpc>
                          <a:spcPct val="100000"/>
                        </a:lnSpc>
                        <a:spcBef>
                          <a:spcPts val="35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 algn="just">
                        <a:lnSpc>
                          <a:spcPct val="100000"/>
                        </a:lnSpc>
                        <a:spcBef>
                          <a:spcPts val="35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안전성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데</a:t>
                      </a:r>
                      <a:r>
                        <a:rPr sz="105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충분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 algn="just">
                        <a:lnSpc>
                          <a:spcPct val="100000"/>
                        </a:lnSpc>
                        <a:spcBef>
                          <a:spcPts val="50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체계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올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254"/>
                        </a:spcBef>
                        <a:buFont typeface="맑은 고딕 Semilight"/>
                        <a:buChar char="-"/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증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1376045" lvl="0">
                        <a:lnSpc>
                          <a:spcPct val="100000"/>
                        </a:lnSpc>
                        <a:spcBef>
                          <a:spcPts val="989"/>
                        </a:spcBef>
                        <a:defRPr/>
                      </a:pP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CCP)</a:t>
                      </a:r>
                      <a:r>
                        <a:rPr sz="120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2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용하여</a:t>
                      </a:r>
                      <a:r>
                        <a:rPr sz="12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6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1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 spc="-400">
                        <a:latin typeface="맑은 고딕 Semilight"/>
                        <a:cs typeface="맑은 고딕 Semilight"/>
                      </a:endParaRPr>
                    </a:p>
                    <a:p>
                      <a:pPr marL="100965"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r>
                        <a:rPr sz="1100" spc="-385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정에</a:t>
                      </a:r>
                      <a:r>
                        <a:rPr sz="10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가)</a:t>
                      </a:r>
                      <a:endParaRPr sz="1050" spc="-25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>
                        <a:lnSpc>
                          <a:spcPct val="100000"/>
                        </a:lnSpc>
                        <a:spcBef>
                          <a:spcPts val="40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자가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정에서</a:t>
                      </a:r>
                      <a:r>
                        <a:rPr sz="10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해진</a:t>
                      </a:r>
                      <a:r>
                        <a:rPr sz="10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찰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현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찰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>
                        <a:lnSpc>
                          <a:spcPct val="100000"/>
                        </a:lnSpc>
                        <a:spcBef>
                          <a:spcPts val="35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0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취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1050" spc="-315">
                        <a:latin typeface="맑은 고딕 Semilight"/>
                        <a:cs typeface="맑은 고딕 Semilight"/>
                      </a:endParaRPr>
                    </a:p>
                    <a:p>
                      <a:pPr marL="360680" marR="150495" lvl="1" indent="-133985">
                        <a:lnSpc>
                          <a:spcPts val="1310"/>
                        </a:lnSpc>
                        <a:spcBef>
                          <a:spcPts val="40"/>
                        </a:spcBef>
                        <a:buChar char="-"/>
                        <a:tabLst>
                          <a:tab pos="377825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실제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치의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전성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35">
                          <a:latin typeface="맑은 고딕 Semilight"/>
                          <a:cs typeface="맑은 고딕 Semilight"/>
                        </a:rPr>
                        <a:t>격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	있는</a:t>
                      </a:r>
                      <a:r>
                        <a:rPr sz="10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토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1050" spc="-315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>
                        <a:lnSpc>
                          <a:spcPts val="1240"/>
                        </a:lnSpc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1050" spc="-315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110"/>
                        </a:spcBef>
                        <a:buFont typeface="맑은 고딕 Semilight"/>
                        <a:buChar char="-"/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정기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증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2364105" marR="720725" lvl="0" indent="-1694814">
                        <a:lnSpc>
                          <a:spcPct val="100000"/>
                        </a:lnSpc>
                        <a:spcBef>
                          <a:spcPts val="939"/>
                        </a:spcBef>
                        <a:defRPr/>
                      </a:pP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20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상황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3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1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9">
                          <a:latin typeface="맑은 고딕 Semilight"/>
                          <a:cs typeface="맑은 고딕 Semilight"/>
                        </a:rPr>
                        <a:t>가표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품의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약품</a:t>
                      </a:r>
                      <a:r>
                        <a:rPr sz="1150" spc="-190">
                          <a:latin typeface="맑은 고딕 Semilight"/>
                          <a:cs typeface="맑은 고딕 Semilight"/>
                        </a:rPr>
                        <a:t>안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12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34">
                          <a:latin typeface="맑은 고딕 Semilight"/>
                          <a:cs typeface="맑은 고딕 Semilight"/>
                        </a:rPr>
                        <a:t>안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]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09">
                          <a:latin typeface="맑은 고딕 Semilight"/>
                          <a:cs typeface="맑은 고딕 Semilight"/>
                        </a:rPr>
                        <a:t>참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3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1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 spc="-400">
                        <a:latin typeface="맑은 고딕 Semilight"/>
                        <a:cs typeface="맑은 고딕 Semilight"/>
                      </a:endParaRPr>
                    </a:p>
                    <a:p>
                      <a:pPr marL="303530" marR="144145" lvl="0" indent="-203200">
                        <a:lnSpc>
                          <a:spcPct val="10200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100" spc="-385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69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보고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83234" lvl="1" indent="-129539">
                        <a:lnSpc>
                          <a:spcPct val="100000"/>
                        </a:lnSpc>
                        <a:spcBef>
                          <a:spcPts val="45"/>
                        </a:spcBef>
                        <a:buChar char="-"/>
                        <a:tabLst>
                          <a:tab pos="483234" algn="l"/>
                        </a:tabLst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상황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가표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증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83234" lvl="1" indent="-129539">
                        <a:lnSpc>
                          <a:spcPct val="100000"/>
                        </a:lnSpc>
                        <a:spcBef>
                          <a:spcPts val="40"/>
                        </a:spcBef>
                        <a:buChar char="-"/>
                        <a:tabLst>
                          <a:tab pos="483234" algn="l"/>
                        </a:tabLst>
                        <a:defRPr/>
                      </a:pP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증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110"/>
                        </a:spcBef>
                        <a:buFont typeface="맑은 고딕 Semilight"/>
                        <a:buChar char="-"/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증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993775" lvl="0">
                        <a:lnSpc>
                          <a:spcPct val="100000"/>
                        </a:lnSpc>
                        <a:spcBef>
                          <a:spcPts val="843"/>
                        </a:spcBef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2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15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1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95">
                          <a:latin typeface="맑은 고딕 Semilight"/>
                          <a:cs typeface="맑은 고딕 Semilight"/>
                        </a:rPr>
                        <a:t>변</a:t>
                      </a:r>
                      <a:r>
                        <a:rPr sz="11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2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65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1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2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50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1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 spc="-400">
                        <a:latin typeface="맑은 고딕 Semilight"/>
                        <a:cs typeface="맑은 고딕 Semilight"/>
                      </a:endParaRPr>
                    </a:p>
                    <a:p>
                      <a:pPr marL="303530" marR="154940" lvl="0" indent="-203200">
                        <a:lnSpc>
                          <a:spcPct val="102000"/>
                        </a:lnSpc>
                        <a:spcBef>
                          <a:spcPts val="315"/>
                        </a:spcBef>
                        <a:tabLst>
                          <a:tab pos="2526665" algn="l"/>
                        </a:tabLst>
                        <a:defRPr/>
                      </a:pPr>
                      <a:r>
                        <a:rPr sz="1100" spc="-385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0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해정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변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05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변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40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제점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부분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토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8351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30515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14"/>
                </a:lnTo>
              </a:path>
              <a:path w="3561715" h="368935">
                <a:moveTo>
                  <a:pt x="21323" y="18275"/>
                </a:moveTo>
                <a:lnTo>
                  <a:pt x="21323" y="350139"/>
                </a:lnTo>
              </a:path>
              <a:path w="3561715" h="368935">
                <a:moveTo>
                  <a:pt x="3539871" y="18275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14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23"/>
                </a:moveTo>
                <a:lnTo>
                  <a:pt x="3542919" y="21323"/>
                </a:lnTo>
              </a:path>
              <a:path w="3561715" h="368935">
                <a:moveTo>
                  <a:pt x="18275" y="347103"/>
                </a:moveTo>
                <a:lnTo>
                  <a:pt x="3542919" y="347103"/>
                </a:lnTo>
              </a:path>
              <a:path w="3561715" h="368935">
                <a:moveTo>
                  <a:pt x="0" y="365366"/>
                </a:moveTo>
                <a:lnTo>
                  <a:pt x="3561194" y="365366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017485" y="2318511"/>
            <a:ext cx="5855335" cy="441959"/>
          </a:xfrm>
          <a:custGeom>
            <a:avLst/>
            <a:gdLst/>
            <a:ahLst/>
            <a:cxnLst/>
            <a:rect l="l" t="t" r="r" b="b"/>
            <a:pathLst>
              <a:path w="5855334" h="441960">
                <a:moveTo>
                  <a:pt x="1523" y="0"/>
                </a:moveTo>
                <a:lnTo>
                  <a:pt x="1523" y="441477"/>
                </a:lnTo>
              </a:path>
              <a:path w="5855334" h="441960">
                <a:moveTo>
                  <a:pt x="5852058" y="0"/>
                </a:moveTo>
                <a:lnTo>
                  <a:pt x="5852058" y="441477"/>
                </a:lnTo>
              </a:path>
              <a:path w="5855334" h="441960">
                <a:moveTo>
                  <a:pt x="0" y="0"/>
                </a:moveTo>
                <a:lnTo>
                  <a:pt x="5855106" y="0"/>
                </a:lnTo>
              </a:path>
              <a:path w="5855334" h="441960">
                <a:moveTo>
                  <a:pt x="0" y="441477"/>
                </a:moveTo>
                <a:lnTo>
                  <a:pt x="5855106" y="441477"/>
                </a:lnTo>
              </a:path>
              <a:path w="5855334" h="441960">
                <a:moveTo>
                  <a:pt x="5852058" y="0"/>
                </a:moveTo>
                <a:lnTo>
                  <a:pt x="5852058" y="441477"/>
                </a:lnTo>
              </a:path>
              <a:path w="5855334" h="441960">
                <a:moveTo>
                  <a:pt x="1523" y="0"/>
                </a:moveTo>
                <a:lnTo>
                  <a:pt x="1523" y="441477"/>
                </a:lnTo>
              </a:path>
              <a:path w="5855334" h="441960">
                <a:moveTo>
                  <a:pt x="0" y="441477"/>
                </a:moveTo>
                <a:lnTo>
                  <a:pt x="5855106" y="441477"/>
                </a:lnTo>
              </a:path>
              <a:path w="5855334" h="441960">
                <a:moveTo>
                  <a:pt x="0" y="0"/>
                </a:moveTo>
                <a:lnTo>
                  <a:pt x="585510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025105" y="2892437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017485" y="3665778"/>
            <a:ext cx="5855335" cy="1852930"/>
          </a:xfrm>
          <a:custGeom>
            <a:avLst/>
            <a:gdLst/>
            <a:ahLst/>
            <a:cxnLst/>
            <a:rect l="l" t="t" r="r" b="b"/>
            <a:pathLst>
              <a:path w="5855334" h="1852929">
                <a:moveTo>
                  <a:pt x="1523" y="0"/>
                </a:moveTo>
                <a:lnTo>
                  <a:pt x="1523" y="1852688"/>
                </a:lnTo>
              </a:path>
              <a:path w="5855334" h="1852929">
                <a:moveTo>
                  <a:pt x="5852058" y="0"/>
                </a:moveTo>
                <a:lnTo>
                  <a:pt x="5852058" y="1852688"/>
                </a:lnTo>
              </a:path>
              <a:path w="5855334" h="1852929">
                <a:moveTo>
                  <a:pt x="0" y="0"/>
                </a:moveTo>
                <a:lnTo>
                  <a:pt x="5855106" y="0"/>
                </a:lnTo>
              </a:path>
              <a:path w="5855334" h="1852929">
                <a:moveTo>
                  <a:pt x="0" y="427774"/>
                </a:moveTo>
                <a:lnTo>
                  <a:pt x="5855106" y="427774"/>
                </a:lnTo>
              </a:path>
              <a:path w="5855334" h="1852929">
                <a:moveTo>
                  <a:pt x="0" y="1852688"/>
                </a:moveTo>
                <a:lnTo>
                  <a:pt x="5855106" y="1852688"/>
                </a:lnTo>
              </a:path>
              <a:path w="5855334" h="1852929">
                <a:moveTo>
                  <a:pt x="5852058" y="0"/>
                </a:moveTo>
                <a:lnTo>
                  <a:pt x="5852058" y="1852688"/>
                </a:lnTo>
              </a:path>
              <a:path w="5855334" h="1852929">
                <a:moveTo>
                  <a:pt x="1523" y="0"/>
                </a:moveTo>
                <a:lnTo>
                  <a:pt x="1523" y="1852688"/>
                </a:lnTo>
              </a:path>
              <a:path w="5855334" h="1852929">
                <a:moveTo>
                  <a:pt x="0" y="1852688"/>
                </a:moveTo>
                <a:lnTo>
                  <a:pt x="5855106" y="1852688"/>
                </a:lnTo>
              </a:path>
              <a:path w="5855334" h="1852929">
                <a:moveTo>
                  <a:pt x="0" y="0"/>
                </a:moveTo>
                <a:lnTo>
                  <a:pt x="585510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017485" y="5931014"/>
            <a:ext cx="5855335" cy="1318895"/>
          </a:xfrm>
          <a:custGeom>
            <a:avLst/>
            <a:gdLst/>
            <a:ahLst/>
            <a:cxnLst/>
            <a:rect l="l" t="t" r="r" b="b"/>
            <a:pathLst>
              <a:path w="5855334" h="1318895">
                <a:moveTo>
                  <a:pt x="1523" y="0"/>
                </a:moveTo>
                <a:lnTo>
                  <a:pt x="1523" y="1318348"/>
                </a:lnTo>
              </a:path>
              <a:path w="5855334" h="1318895">
                <a:moveTo>
                  <a:pt x="5852058" y="0"/>
                </a:moveTo>
                <a:lnTo>
                  <a:pt x="5852058" y="1318348"/>
                </a:lnTo>
              </a:path>
              <a:path w="5855334" h="1318895">
                <a:moveTo>
                  <a:pt x="0" y="0"/>
                </a:moveTo>
                <a:lnTo>
                  <a:pt x="5855106" y="0"/>
                </a:lnTo>
              </a:path>
              <a:path w="5855334" h="1318895">
                <a:moveTo>
                  <a:pt x="0" y="258800"/>
                </a:moveTo>
                <a:lnTo>
                  <a:pt x="5855106" y="258800"/>
                </a:lnTo>
              </a:path>
              <a:path w="5855334" h="1318895">
                <a:moveTo>
                  <a:pt x="0" y="1318348"/>
                </a:moveTo>
                <a:lnTo>
                  <a:pt x="5855106" y="1318348"/>
                </a:lnTo>
              </a:path>
              <a:path w="5855334" h="1318895">
                <a:moveTo>
                  <a:pt x="5852058" y="0"/>
                </a:moveTo>
                <a:lnTo>
                  <a:pt x="5852058" y="1318348"/>
                </a:lnTo>
              </a:path>
              <a:path w="5855334" h="1318895">
                <a:moveTo>
                  <a:pt x="1523" y="0"/>
                </a:moveTo>
                <a:lnTo>
                  <a:pt x="1523" y="1318348"/>
                </a:lnTo>
              </a:path>
              <a:path w="5855334" h="1318895">
                <a:moveTo>
                  <a:pt x="0" y="1318348"/>
                </a:moveTo>
                <a:lnTo>
                  <a:pt x="5855106" y="1318348"/>
                </a:lnTo>
              </a:path>
              <a:path w="5855334" h="1318895">
                <a:moveTo>
                  <a:pt x="0" y="0"/>
                </a:moveTo>
                <a:lnTo>
                  <a:pt x="585510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017485" y="7660385"/>
            <a:ext cx="5855335" cy="1158875"/>
          </a:xfrm>
          <a:custGeom>
            <a:avLst/>
            <a:gdLst/>
            <a:ahLst/>
            <a:cxnLst/>
            <a:rect l="l" t="t" r="r" b="b"/>
            <a:pathLst>
              <a:path w="5855334" h="1158875">
                <a:moveTo>
                  <a:pt x="1523" y="0"/>
                </a:moveTo>
                <a:lnTo>
                  <a:pt x="1523" y="1158493"/>
                </a:lnTo>
              </a:path>
              <a:path w="5855334" h="1158875">
                <a:moveTo>
                  <a:pt x="5852058" y="0"/>
                </a:moveTo>
                <a:lnTo>
                  <a:pt x="5852058" y="1158493"/>
                </a:lnTo>
              </a:path>
              <a:path w="5855334" h="1158875">
                <a:moveTo>
                  <a:pt x="0" y="0"/>
                </a:moveTo>
                <a:lnTo>
                  <a:pt x="5855106" y="0"/>
                </a:lnTo>
              </a:path>
              <a:path w="5855334" h="1158875">
                <a:moveTo>
                  <a:pt x="0" y="429298"/>
                </a:moveTo>
                <a:lnTo>
                  <a:pt x="5855106" y="429298"/>
                </a:lnTo>
              </a:path>
              <a:path w="5855334" h="1158875">
                <a:moveTo>
                  <a:pt x="0" y="1158493"/>
                </a:moveTo>
                <a:lnTo>
                  <a:pt x="5855106" y="1158493"/>
                </a:lnTo>
              </a:path>
              <a:path w="5855334" h="1158875">
                <a:moveTo>
                  <a:pt x="5852058" y="0"/>
                </a:moveTo>
                <a:lnTo>
                  <a:pt x="5852058" y="1158493"/>
                </a:lnTo>
              </a:path>
              <a:path w="5855334" h="1158875">
                <a:moveTo>
                  <a:pt x="1523" y="0"/>
                </a:moveTo>
                <a:lnTo>
                  <a:pt x="1523" y="1158493"/>
                </a:lnTo>
              </a:path>
              <a:path w="5855334" h="1158875">
                <a:moveTo>
                  <a:pt x="0" y="1158493"/>
                </a:moveTo>
                <a:lnTo>
                  <a:pt x="5855106" y="1158493"/>
                </a:lnTo>
              </a:path>
              <a:path w="5855334" h="1158875">
                <a:moveTo>
                  <a:pt x="0" y="0"/>
                </a:moveTo>
                <a:lnTo>
                  <a:pt x="585510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017485" y="9229915"/>
            <a:ext cx="5855335" cy="596900"/>
          </a:xfrm>
          <a:custGeom>
            <a:avLst/>
            <a:gdLst/>
            <a:ahLst/>
            <a:cxnLst/>
            <a:rect l="l" t="t" r="r" b="b"/>
            <a:pathLst>
              <a:path w="5855334" h="596900">
                <a:moveTo>
                  <a:pt x="1523" y="0"/>
                </a:moveTo>
                <a:lnTo>
                  <a:pt x="1523" y="596760"/>
                </a:lnTo>
              </a:path>
              <a:path w="5855334" h="596900">
                <a:moveTo>
                  <a:pt x="5852058" y="0"/>
                </a:moveTo>
                <a:lnTo>
                  <a:pt x="5852058" y="596760"/>
                </a:lnTo>
              </a:path>
              <a:path w="5855334" h="596900">
                <a:moveTo>
                  <a:pt x="0" y="0"/>
                </a:moveTo>
                <a:lnTo>
                  <a:pt x="5855106" y="0"/>
                </a:lnTo>
              </a:path>
              <a:path w="5855334" h="596900">
                <a:moveTo>
                  <a:pt x="0" y="223786"/>
                </a:moveTo>
                <a:lnTo>
                  <a:pt x="5855106" y="223786"/>
                </a:lnTo>
              </a:path>
              <a:path w="5855334" h="596900">
                <a:moveTo>
                  <a:pt x="0" y="596760"/>
                </a:moveTo>
                <a:lnTo>
                  <a:pt x="5855106" y="596760"/>
                </a:lnTo>
              </a:path>
              <a:path w="5855334" h="596900">
                <a:moveTo>
                  <a:pt x="5852058" y="0"/>
                </a:moveTo>
                <a:lnTo>
                  <a:pt x="5852058" y="596760"/>
                </a:lnTo>
              </a:path>
              <a:path w="5855334" h="596900">
                <a:moveTo>
                  <a:pt x="1523" y="0"/>
                </a:moveTo>
                <a:lnTo>
                  <a:pt x="1523" y="596760"/>
                </a:lnTo>
              </a:path>
              <a:path w="5855334" h="596900">
                <a:moveTo>
                  <a:pt x="0" y="596760"/>
                </a:moveTo>
                <a:lnTo>
                  <a:pt x="5855106" y="596760"/>
                </a:lnTo>
              </a:path>
              <a:path w="5855334" h="596900">
                <a:moveTo>
                  <a:pt x="0" y="0"/>
                </a:moveTo>
                <a:lnTo>
                  <a:pt x="585510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66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060196" y="723391"/>
            <a:ext cx="3848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35">
                <a:latin typeface="Batang"/>
                <a:cs typeface="Batang"/>
              </a:rPr>
              <a:t>11.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82544" y="927607"/>
            <a:ext cx="406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25">
                <a:latin typeface="Batang"/>
                <a:cs typeface="Batang"/>
              </a:rPr>
              <a:t>검증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53695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최초검증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 spc="-35">
                <a:latin typeface="Batang"/>
                <a:cs typeface="Batang"/>
              </a:rPr>
              <a:t>내용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34999" y="1911286"/>
          <a:ext cx="5934710" cy="77387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345"/>
                <a:gridCol w="255270"/>
                <a:gridCol w="2199640"/>
                <a:gridCol w="1283970"/>
                <a:gridCol w="313054"/>
                <a:gridCol w="1139825"/>
                <a:gridCol w="441325"/>
              </a:tblGrid>
              <a:tr h="334645">
                <a:tc gridSpan="7">
                  <a:txBody>
                    <a:bodyPr/>
                    <a:lstStyle/>
                    <a:p>
                      <a:pPr marL="6191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초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120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20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2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야</a:t>
                      </a:r>
                      <a:r>
                        <a:rPr dirty="0" sz="120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20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썹</a:t>
                      </a:r>
                      <a:r>
                        <a:rPr dirty="0" sz="1200" spc="4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120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목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영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하고</a:t>
                      </a:r>
                      <a:r>
                        <a:rPr dirty="0" sz="12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야</a:t>
                      </a:r>
                      <a:r>
                        <a:rPr dirty="0" sz="120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20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들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번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호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류목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록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8905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26670">
                        <a:lnSpc>
                          <a:spcPct val="100000"/>
                        </a:lnSpc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해썹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법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교육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수료증 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영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교육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련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2시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206375" indent="-139065">
                        <a:lnSpc>
                          <a:spcPct val="100000"/>
                        </a:lnSpc>
                        <a:spcBef>
                          <a:spcPts val="300"/>
                        </a:spcBef>
                        <a:buAutoNum type="arabicPeriod" startAt="2"/>
                        <a:tabLst>
                          <a:tab pos="206375" algn="l"/>
                        </a:tabLst>
                      </a:pP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ACCP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팀</a:t>
                      </a:r>
                      <a:r>
                        <a:rPr dirty="0" sz="9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교육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련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6시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207010" indent="-139700">
                        <a:lnSpc>
                          <a:spcPct val="100000"/>
                        </a:lnSpc>
                        <a:spcBef>
                          <a:spcPts val="300"/>
                        </a:spcBef>
                        <a:buAutoNum type="arabicPeriod" startAt="2"/>
                        <a:tabLst>
                          <a:tab pos="207010" algn="l"/>
                        </a:tabLst>
                      </a:pP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ACCP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팀</a:t>
                      </a:r>
                      <a:r>
                        <a:rPr dirty="0" sz="9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타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교육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련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4시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274320" marR="36830" indent="-207645">
                        <a:lnSpc>
                          <a:spcPct val="126299"/>
                        </a:lnSpc>
                      </a:pPr>
                      <a:r>
                        <a:rPr dirty="0" sz="950" spc="-375">
                          <a:latin typeface="MS PGothic"/>
                          <a:cs typeface="MS PGothic"/>
                        </a:rPr>
                        <a:t>※</a:t>
                      </a:r>
                      <a:r>
                        <a:rPr dirty="0" sz="95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95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팀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장인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팀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장과정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받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으면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교육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갈음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950" spc="-375">
                          <a:latin typeface="MS PGothic"/>
                          <a:cs typeface="MS PGothic"/>
                        </a:rPr>
                        <a:t>※</a:t>
                      </a:r>
                      <a:r>
                        <a:rPr dirty="0" sz="95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팀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타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썹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팀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장이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가능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3175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영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480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7620">
                        <a:lnSpc>
                          <a:spcPct val="100000"/>
                        </a:lnSpc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법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적서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류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7310" marR="379730">
                        <a:lnSpc>
                          <a:spcPct val="126299"/>
                        </a:lnSpc>
                      </a:pP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자사에서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작성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영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있는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법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적서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류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사업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자등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축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장,</a:t>
                      </a:r>
                      <a:r>
                        <a:rPr dirty="0" sz="9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영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신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2940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품목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조보고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자가품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성적서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274320" marR="215900" indent="17780">
                        <a:lnSpc>
                          <a:spcPct val="126299"/>
                        </a:lnSpc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산</a:t>
                      </a:r>
                      <a:r>
                        <a:rPr dirty="0" sz="9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작업일지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일지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수불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관계서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류,</a:t>
                      </a:r>
                      <a:r>
                        <a:rPr dirty="0" sz="9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자불만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클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임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교육수료증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사자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강진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2940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산실적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보고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ACCP관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4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자사에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맞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게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4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중요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CCP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5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중요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CCP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9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9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6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일반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정점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간,</a:t>
                      </a:r>
                      <a:r>
                        <a:rPr dirty="0" sz="9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간,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간에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따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83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7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CCP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B</a:t>
                      </a:r>
                      <a:r>
                        <a:rPr dirty="0" sz="9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효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9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가서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년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실시</a:t>
                      </a:r>
                      <a:r>
                        <a:rPr dirty="0" sz="9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8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CCP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2P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효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9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가서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년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실시</a:t>
                      </a:r>
                      <a:r>
                        <a:rPr dirty="0" sz="9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9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9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주</a:t>
                      </a:r>
                      <a:r>
                        <a:rPr dirty="0" sz="9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제거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설정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준수 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별</a:t>
                      </a:r>
                      <a:r>
                        <a:rPr dirty="0" sz="9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착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설정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준수 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설정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준수 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교육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련</a:t>
                      </a:r>
                      <a:r>
                        <a:rPr dirty="0" sz="9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9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4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조설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작업장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소독</a:t>
                      </a:r>
                      <a:r>
                        <a:rPr dirty="0" sz="9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설정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준수 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5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장·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9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6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9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년</a:t>
                      </a:r>
                      <a:r>
                        <a:rPr dirty="0" sz="95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뢰</a:t>
                      </a:r>
                      <a:r>
                        <a:rPr dirty="0" sz="95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5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7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용수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8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용수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탱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크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9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안검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사일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안검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사기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51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20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238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작성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영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2384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 gridSpan="2"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21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불만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작성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영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2608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22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15240">
                        <a:lnSpc>
                          <a:spcPct val="100000"/>
                        </a:lnSpc>
                      </a:pP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초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보고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7310" marR="55244">
                        <a:lnSpc>
                          <a:spcPct val="126299"/>
                        </a:lnSpc>
                        <a:spcBef>
                          <a:spcPts val="100"/>
                        </a:spcBef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평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신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9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9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영</a:t>
                      </a:r>
                      <a:r>
                        <a:rPr dirty="0" sz="9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작성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9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년</a:t>
                      </a:r>
                      <a:r>
                        <a:rPr dirty="0" sz="95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정기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증으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활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용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67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060196" y="723391"/>
            <a:ext cx="3848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35">
                <a:latin typeface="Batang"/>
                <a:cs typeface="Batang"/>
              </a:rPr>
              <a:t>11.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82544" y="927607"/>
            <a:ext cx="406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25">
                <a:latin typeface="Batang"/>
                <a:cs typeface="Batang"/>
              </a:rPr>
              <a:t>검증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53695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5062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최초검증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점검표</a:t>
            </a:r>
            <a:endParaRPr sz="1300">
              <a:latin typeface="Batang"/>
              <a:cs typeface="Batang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53160" y="1840484"/>
            <a:ext cx="169545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45" b="1">
                <a:latin typeface="Malgun Gothic"/>
                <a:cs typeface="Malgun Gothic"/>
              </a:rPr>
              <a:t>평가표(선행요건관리)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4638" y="2116048"/>
          <a:ext cx="5996940" cy="7840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0"/>
                <a:gridCol w="739139"/>
                <a:gridCol w="740410"/>
              </a:tblGrid>
              <a:tr h="483234"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dirty="0" sz="1100" spc="-20" b="1">
                          <a:latin typeface="Malgun Gothic"/>
                          <a:cs typeface="Malgun Gothic"/>
                        </a:rPr>
                        <a:t>평가내용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15367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182245" marR="181610" indent="55880">
                        <a:lnSpc>
                          <a:spcPts val="121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Malgun Gothic"/>
                          <a:cs typeface="Malgun Gothic"/>
                        </a:rPr>
                        <a:t>평가 결과 </a:t>
                      </a:r>
                      <a:r>
                        <a:rPr dirty="0" sz="1150" spc="-85">
                          <a:latin typeface="Arial Narrow"/>
                          <a:cs typeface="Arial Narrow"/>
                        </a:rPr>
                        <a:t>(0~3</a:t>
                      </a:r>
                      <a:r>
                        <a:rPr dirty="0" sz="1100" spc="-85" b="1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150" spc="-85">
                          <a:latin typeface="Arial Narrow"/>
                          <a:cs typeface="Arial Narrow"/>
                        </a:rPr>
                        <a:t>)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dirty="0" sz="1100" b="1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100" spc="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 b="1">
                          <a:latin typeface="Malgun Gothic"/>
                          <a:cs typeface="Malgun Gothic"/>
                        </a:rPr>
                        <a:t>고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15367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</a:tr>
              <a:tr h="542290">
                <a:tc>
                  <a:txBody>
                    <a:bodyPr/>
                    <a:lstStyle/>
                    <a:p>
                      <a:pPr marL="238125" marR="57150" indent="-172720">
                        <a:lnSpc>
                          <a:spcPct val="102899"/>
                        </a:lnSpc>
                        <a:spcBef>
                          <a:spcPts val="775"/>
                        </a:spcBef>
                      </a:pPr>
                      <a:r>
                        <a:rPr dirty="0" sz="1050" spc="-140">
                          <a:latin typeface="Gill Sans MT"/>
                          <a:cs typeface="Gill Sans MT"/>
                        </a:rPr>
                        <a:t>1</a:t>
                      </a:r>
                      <a:r>
                        <a:rPr dirty="0" sz="1050" spc="-18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3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작업장은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외부의</a:t>
                      </a:r>
                      <a:r>
                        <a:rPr dirty="0" sz="1000" spc="229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오염물질이나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32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해충ㆍ설치류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등의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유입을</a:t>
                      </a:r>
                      <a:r>
                        <a:rPr dirty="0" sz="1000" spc="229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차단할</a:t>
                      </a:r>
                      <a:r>
                        <a:rPr dirty="0" sz="1000" spc="229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수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있도록</a:t>
                      </a:r>
                      <a:r>
                        <a:rPr dirty="0" sz="1000" spc="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밀폐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또는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위생적으로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관리하여야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75">
                          <a:latin typeface="Gill Sans MT"/>
                          <a:cs typeface="Gill Sans MT"/>
                        </a:rPr>
                        <a:t>(0~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984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36930">
                <a:tc>
                  <a:txBody>
                    <a:bodyPr/>
                    <a:lstStyle/>
                    <a:p>
                      <a:pPr algn="just" marL="210820" marR="57150" indent="-144780">
                        <a:lnSpc>
                          <a:spcPct val="103200"/>
                        </a:lnSpc>
                        <a:spcBef>
                          <a:spcPts val="640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2.</a:t>
                      </a:r>
                      <a:r>
                        <a:rPr dirty="0" sz="1050" spc="32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작업장은</a:t>
                      </a:r>
                      <a:r>
                        <a:rPr dirty="0" sz="1000" spc="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청결구역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식품의</a:t>
                      </a:r>
                      <a:r>
                        <a:rPr dirty="0" sz="1000" spc="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특성에</a:t>
                      </a:r>
                      <a:r>
                        <a:rPr dirty="0" sz="1000" spc="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000" spc="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청결구역은</a:t>
                      </a:r>
                      <a:r>
                        <a:rPr dirty="0" sz="1000" spc="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청결구역과</a:t>
                      </a:r>
                      <a:r>
                        <a:rPr dirty="0" sz="1000" spc="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준청결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구역으로</a:t>
                      </a:r>
                      <a:r>
                        <a:rPr dirty="0" sz="1000" spc="-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구별할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20">
                          <a:latin typeface="Malgun Gothic"/>
                          <a:cs typeface="Malgun Gothic"/>
                        </a:rPr>
                        <a:t>있다</a:t>
                      </a:r>
                      <a:r>
                        <a:rPr dirty="0" sz="1050" spc="-120">
                          <a:latin typeface="Gill Sans MT"/>
                          <a:cs typeface="Gill Sans MT"/>
                        </a:rPr>
                        <a:t>)</a:t>
                      </a:r>
                      <a:r>
                        <a:rPr dirty="0" sz="1050" spc="5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일반구역으로</a:t>
                      </a:r>
                      <a:r>
                        <a:rPr dirty="0" sz="1000" spc="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분리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8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구획</a:t>
                      </a:r>
                      <a:r>
                        <a:rPr dirty="0" sz="1000" spc="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또는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구분하여야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35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화장실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1000" spc="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부대시설은</a:t>
                      </a:r>
                      <a:r>
                        <a:rPr dirty="0" sz="1000" spc="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작업장에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영향을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주지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않도록</a:t>
                      </a:r>
                      <a:r>
                        <a:rPr dirty="0" sz="1000" spc="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분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리되어야</a:t>
                      </a:r>
                      <a:r>
                        <a:rPr dirty="0" sz="1000" spc="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6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812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213360" marR="56515" indent="-147955">
                        <a:lnSpc>
                          <a:spcPct val="103800"/>
                        </a:lnSpc>
                        <a:spcBef>
                          <a:spcPts val="770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3.</a:t>
                      </a:r>
                      <a:r>
                        <a:rPr dirty="0" sz="1050" spc="41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종업원은</a:t>
                      </a:r>
                      <a:r>
                        <a:rPr dirty="0" sz="1000" spc="3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작업장</a:t>
                      </a:r>
                      <a:r>
                        <a:rPr dirty="0" sz="1000" spc="3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출입시</a:t>
                      </a:r>
                      <a:r>
                        <a:rPr dirty="0" sz="1000" spc="3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이물제거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도구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등을</a:t>
                      </a:r>
                      <a:r>
                        <a:rPr dirty="0" sz="1000" spc="2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이용하여</a:t>
                      </a:r>
                      <a:r>
                        <a:rPr dirty="0" sz="1000" spc="3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이물을</a:t>
                      </a:r>
                      <a:r>
                        <a:rPr dirty="0" sz="1000" spc="3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제거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하여야</a:t>
                      </a:r>
                      <a:r>
                        <a:rPr dirty="0" sz="1000" spc="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하고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04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개인장신구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휴대품을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소지하여서는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아니된다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3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75">
                          <a:latin typeface="Gill Sans MT"/>
                          <a:cs typeface="Gill Sans MT"/>
                        </a:rPr>
                        <a:t>(0~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9779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1655">
                <a:tc>
                  <a:txBody>
                    <a:bodyPr/>
                    <a:lstStyle/>
                    <a:p>
                      <a:pPr marL="216535" marR="57150" indent="-151130">
                        <a:lnSpc>
                          <a:spcPct val="102899"/>
                        </a:lnSpc>
                        <a:spcBef>
                          <a:spcPts val="785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4.</a:t>
                      </a:r>
                      <a:r>
                        <a:rPr dirty="0" sz="1050" spc="32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종업원은</a:t>
                      </a:r>
                      <a:r>
                        <a:rPr dirty="0" sz="1000" spc="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작업장</a:t>
                      </a:r>
                      <a:r>
                        <a:rPr dirty="0" sz="1000" spc="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출입시</a:t>
                      </a:r>
                      <a:r>
                        <a:rPr dirty="0" sz="1000" spc="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손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29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위생화</a:t>
                      </a:r>
                      <a:r>
                        <a:rPr dirty="0" sz="1000" spc="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등을</a:t>
                      </a:r>
                      <a:r>
                        <a:rPr dirty="0" sz="1000" spc="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세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척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29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소독하여야</a:t>
                      </a:r>
                      <a:r>
                        <a:rPr dirty="0" sz="1000" spc="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하며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4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청결한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위생복장을</a:t>
                      </a:r>
                      <a:r>
                        <a:rPr dirty="0" sz="1000" spc="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착용하고</a:t>
                      </a:r>
                      <a:r>
                        <a:rPr dirty="0" sz="100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입실하여야</a:t>
                      </a:r>
                      <a:r>
                        <a:rPr dirty="0" sz="100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7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5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5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9969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 marL="210820" marR="56515" indent="-144780">
                        <a:lnSpc>
                          <a:spcPct val="102899"/>
                        </a:lnSpc>
                        <a:spcBef>
                          <a:spcPts val="660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5.</a:t>
                      </a:r>
                      <a:r>
                        <a:rPr dirty="0" sz="1050" spc="19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포충등</a:t>
                      </a:r>
                      <a:r>
                        <a:rPr dirty="0" sz="1050" spc="-3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8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쥐덫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9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바퀴벌레 포획도구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등에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포획된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개체수를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주기에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따라 </a:t>
                      </a:r>
                      <a:r>
                        <a:rPr dirty="0" sz="1000" spc="-80">
                          <a:latin typeface="Malgun Gothic"/>
                          <a:cs typeface="Malgun Gothic"/>
                        </a:rPr>
                        <a:t>확인하여야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 spc="-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10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(0~3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8382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8460"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6.</a:t>
                      </a:r>
                      <a:r>
                        <a:rPr dirty="0" sz="1050" spc="254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작업장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내부는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주기에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청소를</a:t>
                      </a:r>
                      <a:r>
                        <a:rPr dirty="0" sz="100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하여야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7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07314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1195">
                <a:tc>
                  <a:txBody>
                    <a:bodyPr/>
                    <a:lstStyle/>
                    <a:p>
                      <a:pPr algn="just" marL="220979" marR="55880" indent="-155575">
                        <a:lnSpc>
                          <a:spcPct val="103299"/>
                        </a:lnSpc>
                        <a:spcBef>
                          <a:spcPts val="650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7.</a:t>
                      </a:r>
                      <a:r>
                        <a:rPr dirty="0" sz="1050" spc="22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배수로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3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제조설비의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식품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축산물을</a:t>
                      </a:r>
                      <a:r>
                        <a:rPr dirty="0" sz="1000" spc="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포함한다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1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이하</a:t>
                      </a:r>
                      <a:r>
                        <a:rPr dirty="0" sz="1000" spc="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같다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)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000" spc="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직접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닿는</a:t>
                      </a:r>
                      <a:r>
                        <a:rPr dirty="0" sz="1000" spc="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부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분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29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식품과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직접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접촉되는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작업도구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등은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주기에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청소ㆍ소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독을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실시하여야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1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85">
                          <a:latin typeface="Gill Sans MT"/>
                          <a:cs typeface="Gill Sans MT"/>
                        </a:rPr>
                        <a:t>(0~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8255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2465">
                <a:tc>
                  <a:txBody>
                    <a:bodyPr/>
                    <a:lstStyle/>
                    <a:p>
                      <a:pPr algn="just" marL="218440" marR="55880" indent="-152400">
                        <a:lnSpc>
                          <a:spcPct val="102899"/>
                        </a:lnSpc>
                        <a:spcBef>
                          <a:spcPts val="675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8.</a:t>
                      </a:r>
                      <a:r>
                        <a:rPr dirty="0" sz="1050" spc="18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식품안전과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관련된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소비자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불만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2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이물</a:t>
                      </a:r>
                      <a:r>
                        <a:rPr dirty="0" sz="1000" spc="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혼입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발생시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개선조치를</a:t>
                      </a:r>
                      <a:r>
                        <a:rPr dirty="0" sz="1000" spc="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실시하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고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4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결과를</a:t>
                      </a:r>
                      <a:r>
                        <a:rPr dirty="0" sz="1000" spc="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5">
                          <a:latin typeface="Malgun Gothic"/>
                          <a:cs typeface="Malgun Gothic"/>
                        </a:rPr>
                        <a:t>기록</a:t>
                      </a:r>
                      <a:r>
                        <a:rPr dirty="0" sz="100" spc="30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175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유지하는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식품위생법에서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정하는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준수사항을</a:t>
                      </a:r>
                      <a:r>
                        <a:rPr dirty="0" sz="1000" spc="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지켜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야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1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85">
                          <a:latin typeface="Gill Sans MT"/>
                          <a:cs typeface="Gill Sans MT"/>
                        </a:rPr>
                        <a:t>(0~</a:t>
                      </a:r>
                      <a:r>
                        <a:rPr dirty="0" sz="1050" spc="-17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857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 marL="220979" marR="57150" indent="-155575">
                        <a:lnSpc>
                          <a:spcPct val="102899"/>
                        </a:lnSpc>
                        <a:spcBef>
                          <a:spcPts val="665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9.</a:t>
                      </a:r>
                      <a:r>
                        <a:rPr dirty="0" sz="1050" spc="28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식품과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직접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접촉되는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모니터링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도구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온도계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)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는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사용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전ㆍ후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세척ㆍ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소독을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실시하여야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80">
                          <a:latin typeface="Gill Sans MT"/>
                          <a:cs typeface="Gill Sans MT"/>
                        </a:rPr>
                        <a:t>(0~</a:t>
                      </a:r>
                      <a:r>
                        <a:rPr dirty="0" sz="1050" spc="-17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2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8445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65860">
                <a:tc>
                  <a:txBody>
                    <a:bodyPr/>
                    <a:lstStyle/>
                    <a:p>
                      <a:pPr algn="just" marL="288290" marR="54610" indent="-222885">
                        <a:lnSpc>
                          <a:spcPct val="105200"/>
                        </a:lnSpc>
                        <a:spcBef>
                          <a:spcPts val="640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10.</a:t>
                      </a:r>
                      <a:r>
                        <a:rPr dirty="0" sz="1050" spc="37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파손되거나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정상적으로</a:t>
                      </a:r>
                      <a:r>
                        <a:rPr dirty="0" sz="1000" spc="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작동하지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아니하는</a:t>
                      </a:r>
                      <a:r>
                        <a:rPr dirty="0" sz="1000" spc="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제조설비를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사용하여서는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아니되며</a:t>
                      </a:r>
                      <a:r>
                        <a:rPr dirty="0" sz="1000" spc="3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식품위생법에서</a:t>
                      </a:r>
                      <a:r>
                        <a:rPr dirty="0" sz="1000" spc="3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정한</a:t>
                      </a:r>
                      <a:r>
                        <a:rPr dirty="0" sz="1000" spc="3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시설기준에</a:t>
                      </a:r>
                      <a:r>
                        <a:rPr dirty="0" sz="1000" spc="3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적합하게</a:t>
                      </a:r>
                      <a:r>
                        <a:rPr dirty="0" sz="1000" spc="3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관리하여야</a:t>
                      </a:r>
                      <a:r>
                        <a:rPr dirty="0" sz="1000" spc="3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한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33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제조가공에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사용하는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압축공기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4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윤활제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등은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제품에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직접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영향을</a:t>
                      </a:r>
                      <a:r>
                        <a:rPr dirty="0" sz="1000" spc="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주거나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영향을</a:t>
                      </a:r>
                      <a:r>
                        <a:rPr dirty="0" sz="1000" spc="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줄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우려가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있는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관리대책을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마련하여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청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결하게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관리하여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위해요인에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의한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오염이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발생하지</a:t>
                      </a:r>
                      <a:r>
                        <a:rPr dirty="0" sz="1000" spc="1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아니하여야</a:t>
                      </a:r>
                      <a:r>
                        <a:rPr dirty="0" sz="1000" spc="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. </a:t>
                      </a:r>
                      <a:r>
                        <a:rPr dirty="0" sz="1050" spc="-75">
                          <a:latin typeface="Gill Sans MT"/>
                          <a:cs typeface="Gill Sans MT"/>
                        </a:rPr>
                        <a:t>(0~</a:t>
                      </a:r>
                      <a:r>
                        <a:rPr dirty="0" sz="1050" spc="-14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812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 marL="280670" marR="57150" indent="-215265">
                        <a:lnSpc>
                          <a:spcPct val="102899"/>
                        </a:lnSpc>
                        <a:spcBef>
                          <a:spcPts val="695"/>
                        </a:spcBef>
                      </a:pPr>
                      <a:r>
                        <a:rPr dirty="0" sz="1050" spc="-85">
                          <a:latin typeface="Gill Sans MT"/>
                          <a:cs typeface="Gill Sans MT"/>
                        </a:rPr>
                        <a:t>11</a:t>
                      </a:r>
                      <a:r>
                        <a:rPr dirty="0" sz="1050" spc="-2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29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가열기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 및 </a:t>
                      </a:r>
                      <a:r>
                        <a:rPr dirty="0" sz="1000" spc="-60">
                          <a:latin typeface="Malgun Gothic"/>
                          <a:cs typeface="Malgun Gothic"/>
                        </a:rPr>
                        <a:t>냉장ㆍ냉동창고의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온도계는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주기에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 따라 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검ㆍ교정을</a:t>
                      </a:r>
                      <a:r>
                        <a:rPr dirty="0" sz="1000" spc="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실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시하여야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15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85">
                          <a:latin typeface="Gill Sans MT"/>
                          <a:cs typeface="Gill Sans MT"/>
                        </a:rPr>
                        <a:t>(0~</a:t>
                      </a:r>
                      <a:r>
                        <a:rPr dirty="0" sz="1050" spc="-17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8826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51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0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12.</a:t>
                      </a:r>
                      <a:r>
                        <a:rPr dirty="0" sz="1050" spc="25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냉장ㆍ냉동</a:t>
                      </a:r>
                      <a:r>
                        <a:rPr dirty="0" sz="100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창고의</a:t>
                      </a:r>
                      <a:r>
                        <a:rPr dirty="0" sz="1000" spc="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온도를</a:t>
                      </a:r>
                      <a:r>
                        <a:rPr dirty="0" sz="1000" spc="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적절히</a:t>
                      </a:r>
                      <a:r>
                        <a:rPr dirty="0" sz="1000" spc="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관리하여야</a:t>
                      </a:r>
                      <a:r>
                        <a:rPr dirty="0" sz="1000" spc="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68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060196" y="723391"/>
            <a:ext cx="3848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35">
                <a:latin typeface="Batang"/>
                <a:cs typeface="Batang"/>
              </a:rPr>
              <a:t>11.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49144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41467" y="784640"/>
            <a:ext cx="786130" cy="20827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200" spc="-350">
                <a:latin typeface="Malgun Gothic Semilight"/>
                <a:cs typeface="Malgun Gothic Semilight"/>
              </a:rPr>
              <a:t>제</a:t>
            </a:r>
            <a:r>
              <a:rPr dirty="0" sz="1200" spc="-95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(</a:t>
            </a:r>
            <a:r>
              <a:rPr dirty="0" sz="1200" spc="-220">
                <a:latin typeface="Malgun Gothic Semilight"/>
                <a:cs typeface="Malgun Gothic Semilight"/>
              </a:rPr>
              <a:t> </a:t>
            </a:r>
            <a:r>
              <a:rPr dirty="0" sz="1200" spc="-340">
                <a:latin typeface="Malgun Gothic Semilight"/>
                <a:cs typeface="Malgun Gothic Semilight"/>
              </a:rPr>
              <a:t>개</a:t>
            </a:r>
            <a:r>
              <a:rPr dirty="0" sz="1200" spc="-110">
                <a:latin typeface="Malgun Gothic Semilight"/>
                <a:cs typeface="Malgun Gothic Semilight"/>
              </a:rPr>
              <a:t> </a:t>
            </a:r>
            <a:r>
              <a:rPr dirty="0" sz="1200" spc="-175">
                <a:latin typeface="Malgun Gothic Semilight"/>
                <a:cs typeface="Malgun Gothic Semilight"/>
              </a:rPr>
              <a:t>)</a:t>
            </a:r>
            <a:r>
              <a:rPr dirty="0" sz="1200" spc="-220">
                <a:latin typeface="Malgun Gothic Semilight"/>
                <a:cs typeface="Malgun Gothic Semilight"/>
              </a:rPr>
              <a:t> </a:t>
            </a:r>
            <a:r>
              <a:rPr dirty="0" sz="1200" spc="-360">
                <a:latin typeface="Malgun Gothic Semilight"/>
                <a:cs typeface="Malgun Gothic Semilight"/>
              </a:rPr>
              <a:t>정</a:t>
            </a:r>
            <a:r>
              <a:rPr dirty="0" sz="1200" spc="-80">
                <a:latin typeface="Malgun Gothic Semilight"/>
                <a:cs typeface="Malgun Gothic Semilight"/>
              </a:rPr>
              <a:t> </a:t>
            </a:r>
            <a:r>
              <a:rPr dirty="0" sz="1200" spc="-325">
                <a:latin typeface="Malgun Gothic Semilight"/>
                <a:cs typeface="Malgun Gothic Semilight"/>
              </a:rPr>
              <a:t>일</a:t>
            </a:r>
            <a:r>
              <a:rPr dirty="0" sz="1200" spc="-120">
                <a:latin typeface="Malgun Gothic Semilight"/>
                <a:cs typeface="Malgun Gothic Semilight"/>
              </a:rPr>
              <a:t> </a:t>
            </a:r>
            <a:r>
              <a:rPr dirty="0" sz="1200" spc="-160">
                <a:latin typeface="Malgun Gothic Semilight"/>
                <a:cs typeface="Malgun Gothic Semilight"/>
              </a:rPr>
              <a:t>자</a:t>
            </a:r>
            <a:endParaRPr sz="12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71691" y="784640"/>
            <a:ext cx="648970" cy="20827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200" spc="-114">
                <a:latin typeface="Malgun Gothic Semilight"/>
                <a:cs typeface="Malgun Gothic Semilight"/>
              </a:rPr>
              <a:t>2025.</a:t>
            </a:r>
            <a:r>
              <a:rPr dirty="0" sz="1200" spc="-160">
                <a:latin typeface="Malgun Gothic Semilight"/>
                <a:cs typeface="Malgun Gothic Semilight"/>
              </a:rPr>
              <a:t> </a:t>
            </a:r>
            <a:r>
              <a:rPr dirty="0" sz="1200" spc="-130">
                <a:latin typeface="Malgun Gothic Semilight"/>
                <a:cs typeface="Malgun Gothic Semilight"/>
              </a:rPr>
              <a:t>08.</a:t>
            </a:r>
            <a:r>
              <a:rPr dirty="0" sz="1200" spc="-170">
                <a:latin typeface="Malgun Gothic Semilight"/>
                <a:cs typeface="Malgun Gothic Semilight"/>
              </a:rPr>
              <a:t> </a:t>
            </a:r>
            <a:r>
              <a:rPr dirty="0" sz="1200" spc="-250">
                <a:latin typeface="Malgun Gothic Semilight"/>
                <a:cs typeface="Malgun Gothic Semilight"/>
              </a:rPr>
              <a:t>1</a:t>
            </a:r>
            <a:r>
              <a:rPr dirty="0" sz="1200" spc="40">
                <a:latin typeface="Malgun Gothic Semilight"/>
                <a:cs typeface="Malgun Gothic Semilight"/>
              </a:rPr>
              <a:t> </a:t>
            </a:r>
            <a:r>
              <a:rPr dirty="0" sz="1200" spc="-105">
                <a:latin typeface="Malgun Gothic Semilight"/>
                <a:cs typeface="Malgun Gothic Semilight"/>
              </a:rPr>
              <a:t>3</a:t>
            </a:r>
            <a:endParaRPr sz="12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117595" y="927607"/>
            <a:ext cx="406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25">
                <a:latin typeface="Batang"/>
                <a:cs typeface="Batang"/>
              </a:rPr>
              <a:t>검증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53695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5062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최초검증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점검표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7485" y="1930323"/>
          <a:ext cx="5923915" cy="7769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140"/>
                <a:gridCol w="396875"/>
                <a:gridCol w="739140"/>
                <a:gridCol w="1427480"/>
                <a:gridCol w="1618614"/>
                <a:gridCol w="716914"/>
                <a:gridCol w="718185"/>
              </a:tblGrid>
              <a:tr h="481330">
                <a:tc gridSpan="5"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dirty="0" sz="1100" spc="-20" b="1">
                          <a:latin typeface="Malgun Gothic"/>
                          <a:cs typeface="Malgun Gothic"/>
                        </a:rPr>
                        <a:t>평가내용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15303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172085" marR="169545" indent="54610">
                        <a:lnSpc>
                          <a:spcPts val="121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Malgun Gothic"/>
                          <a:cs typeface="Malgun Gothic"/>
                        </a:rPr>
                        <a:t>평가 결과 </a:t>
                      </a:r>
                      <a:r>
                        <a:rPr dirty="0" sz="1150" spc="-85">
                          <a:latin typeface="Arial Narrow"/>
                          <a:cs typeface="Arial Narrow"/>
                        </a:rPr>
                        <a:t>(0~3</a:t>
                      </a:r>
                      <a:r>
                        <a:rPr dirty="0" sz="1100" spc="-85" b="1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150" spc="-85">
                          <a:latin typeface="Arial Narrow"/>
                          <a:cs typeface="Arial Narrow"/>
                        </a:rPr>
                        <a:t>)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dirty="0" sz="1100" b="1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100" spc="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 b="1">
                          <a:latin typeface="Malgun Gothic"/>
                          <a:cs typeface="Malgun Gothic"/>
                        </a:rPr>
                        <a:t>고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15303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</a:tr>
              <a:tr h="1279525">
                <a:tc gridSpan="5">
                  <a:txBody>
                    <a:bodyPr/>
                    <a:lstStyle/>
                    <a:p>
                      <a:pPr algn="just" marL="291465" marR="54610" indent="-227329">
                        <a:lnSpc>
                          <a:spcPct val="103200"/>
                        </a:lnSpc>
                        <a:spcBef>
                          <a:spcPts val="1070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13</a:t>
                      </a:r>
                      <a:r>
                        <a:rPr dirty="0" sz="1050" spc="170">
                          <a:latin typeface="Gill Sans MT"/>
                          <a:cs typeface="Gill Sans MT"/>
                        </a:rPr>
                        <a:t>.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식품의</a:t>
                      </a:r>
                      <a:r>
                        <a:rPr dirty="0" sz="1000" spc="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조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4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공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4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조리</a:t>
                      </a:r>
                      <a:r>
                        <a:rPr dirty="0" sz="100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4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선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별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35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처리에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사용되거나</a:t>
                      </a:r>
                      <a:r>
                        <a:rPr dirty="0" sz="1050" spc="125">
                          <a:latin typeface="Gill Sans MT"/>
                          <a:cs typeface="Gill Sans MT"/>
                        </a:rPr>
                        <a:t>,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식품에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접촉할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000" spc="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있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는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4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설비</a:t>
                      </a:r>
                      <a:r>
                        <a:rPr dirty="0" sz="1050" spc="155">
                          <a:latin typeface="Gill Sans MT"/>
                          <a:cs typeface="Gill Sans MT"/>
                        </a:rPr>
                        <a:t>, 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4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용기</a:t>
                      </a:r>
                      <a:r>
                        <a:rPr dirty="0" sz="1050" spc="160">
                          <a:latin typeface="Gill Sans MT"/>
                          <a:cs typeface="Gill Sans MT"/>
                        </a:rPr>
                        <a:t>,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종업원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등의</a:t>
                      </a:r>
                      <a:r>
                        <a:rPr dirty="0" sz="1000" spc="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세척에</a:t>
                      </a:r>
                      <a:r>
                        <a:rPr dirty="0" sz="1000" spc="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사용되는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용수는</a:t>
                      </a:r>
                      <a:r>
                        <a:rPr dirty="0" sz="1000" spc="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수돗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물이나</a:t>
                      </a:r>
                      <a:r>
                        <a:rPr dirty="0" sz="1000" spc="1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S PGothic"/>
                          <a:cs typeface="MS PGothic"/>
                        </a:rPr>
                        <a:t>「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먹는물관리법</a:t>
                      </a:r>
                      <a:r>
                        <a:rPr dirty="0" sz="1000">
                          <a:latin typeface="MS PGothic"/>
                          <a:cs typeface="MS PGothic"/>
                        </a:rPr>
                        <a:t>」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5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조의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규정에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의한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먹는물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수질기준에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적합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100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지하수이어야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하며</a:t>
                      </a:r>
                      <a:r>
                        <a:rPr dirty="0" sz="1050" spc="150">
                          <a:latin typeface="Gill Sans MT"/>
                          <a:cs typeface="Gill Sans MT"/>
                        </a:rPr>
                        <a:t>,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필요한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살균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또는</a:t>
                      </a:r>
                      <a:r>
                        <a:rPr dirty="0" sz="1000" spc="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소독장치를</a:t>
                      </a:r>
                      <a:r>
                        <a:rPr dirty="0" sz="100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갖추어야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 spc="229">
                          <a:latin typeface="Gill Sans MT"/>
                          <a:cs typeface="Gill Sans MT"/>
                        </a:rPr>
                        <a:t>.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또한</a:t>
                      </a:r>
                      <a:r>
                        <a:rPr dirty="0" sz="1050" spc="190">
                          <a:latin typeface="Gill Sans MT"/>
                          <a:cs typeface="Gill Sans MT"/>
                        </a:rPr>
                        <a:t>,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저수조를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설치하여</a:t>
                      </a:r>
                      <a:r>
                        <a:rPr dirty="0" sz="100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사용하는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주기에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따라 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2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소독을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하여야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 spc="-5">
                          <a:latin typeface="Gill Sans MT"/>
                          <a:cs typeface="Gill Sans MT"/>
                        </a:rPr>
                        <a:t>. (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3589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algn="ctr" marL="40005">
                        <a:lnSpc>
                          <a:spcPts val="1225"/>
                        </a:lnSpc>
                      </a:pPr>
                      <a:r>
                        <a:rPr dirty="0" sz="1050" spc="-25">
                          <a:latin typeface="Gill Sans MT"/>
                          <a:cs typeface="Gill Sans MT"/>
                        </a:rPr>
                        <a:t>14.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0010">
                        <a:lnSpc>
                          <a:spcPts val="1225"/>
                        </a:lnSpc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원ㆍ부재료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입고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95">
                          <a:latin typeface="Malgun Gothic"/>
                          <a:cs typeface="Malgun Gothic"/>
                        </a:rPr>
                        <a:t>시험성적서를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수령하거나</a:t>
                      </a:r>
                      <a:r>
                        <a:rPr dirty="0" sz="1050" spc="-55">
                          <a:latin typeface="Gill Sans MT"/>
                          <a:cs typeface="Gill Sans MT"/>
                        </a:rPr>
                        <a:t>,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  <a:p>
                      <a:pPr marL="23495">
                        <a:lnSpc>
                          <a:spcPts val="1205"/>
                        </a:lnSpc>
                        <a:spcBef>
                          <a:spcPts val="45"/>
                        </a:spcBef>
                      </a:pPr>
                      <a:r>
                        <a:rPr dirty="0" sz="1050" spc="-10">
                          <a:latin typeface="Gill Sans MT"/>
                          <a:cs typeface="Gill Sans MT"/>
                        </a:rPr>
                        <a:t>(0~3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ts val="1225"/>
                        </a:lnSpc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육안검사를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85">
                          <a:latin typeface="Malgun Gothic"/>
                          <a:cs typeface="Malgun Gothic"/>
                        </a:rPr>
                        <a:t>실시하여야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.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4515">
                <a:tc gridSpan="5">
                  <a:txBody>
                    <a:bodyPr/>
                    <a:lstStyle/>
                    <a:p>
                      <a:pPr algn="just" marL="273050" marR="54610" indent="-208915">
                        <a:lnSpc>
                          <a:spcPct val="103299"/>
                        </a:lnSpc>
                        <a:spcBef>
                          <a:spcPts val="215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15.</a:t>
                      </a:r>
                      <a:r>
                        <a:rPr dirty="0" sz="1050" spc="37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원</a:t>
                      </a:r>
                      <a:r>
                        <a:rPr dirty="0" sz="100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29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부자재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3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반제품</a:t>
                      </a:r>
                      <a:r>
                        <a:rPr dirty="0" sz="1000" spc="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dirty="0" sz="1000" spc="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완제품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등은</a:t>
                      </a:r>
                      <a:r>
                        <a:rPr dirty="0" sz="1000" spc="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지정된</a:t>
                      </a:r>
                      <a:r>
                        <a:rPr dirty="0" sz="1000" spc="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장소에</a:t>
                      </a:r>
                      <a:r>
                        <a:rPr dirty="0" sz="1000" spc="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바닥이나</a:t>
                      </a:r>
                      <a:r>
                        <a:rPr dirty="0" sz="1000" spc="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벽에</a:t>
                      </a:r>
                      <a:r>
                        <a:rPr dirty="0" sz="1000" spc="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밀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착되지</a:t>
                      </a:r>
                      <a:r>
                        <a:rPr dirty="0" sz="1000" spc="2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않도록</a:t>
                      </a:r>
                      <a:r>
                        <a:rPr dirty="0" sz="1000" spc="2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적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재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35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보관하고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37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교차오염</a:t>
                      </a:r>
                      <a:r>
                        <a:rPr dirty="0" sz="1000" spc="2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예방</a:t>
                      </a:r>
                      <a:r>
                        <a:rPr dirty="0" sz="1000" spc="2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dirty="0" sz="1000" spc="2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청결하게</a:t>
                      </a:r>
                      <a:r>
                        <a:rPr dirty="0" sz="1000" spc="2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관리하여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야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380">
                          <a:latin typeface="Gill Sans MT"/>
                          <a:cs typeface="Gill Sans MT"/>
                        </a:rPr>
                        <a:t>  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2730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50" spc="-25">
                          <a:latin typeface="Gill Sans MT"/>
                          <a:cs typeface="Gill Sans MT"/>
                        </a:rPr>
                        <a:t>16.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 marL="52705" marR="54610" indent="24130">
                        <a:lnSpc>
                          <a:spcPct val="103499"/>
                        </a:lnSpc>
                        <a:spcBef>
                          <a:spcPts val="125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운반</a:t>
                      </a:r>
                      <a:r>
                        <a:rPr dirty="0" sz="1000" spc="3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중인</a:t>
                      </a:r>
                      <a:r>
                        <a:rPr dirty="0" sz="1000" spc="3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식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품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45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축산물은</a:t>
                      </a:r>
                      <a:r>
                        <a:rPr dirty="0" sz="1000" spc="3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식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품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4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축산물</a:t>
                      </a:r>
                      <a:r>
                        <a:rPr dirty="0" sz="1000" spc="3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등과</a:t>
                      </a:r>
                      <a:r>
                        <a:rPr dirty="0" sz="1000" spc="3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구분하여</a:t>
                      </a:r>
                      <a:r>
                        <a:rPr dirty="0" sz="1000" spc="3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교차오염을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방지하여야</a:t>
                      </a:r>
                      <a:r>
                        <a:rPr dirty="0" sz="1000" spc="-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하며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5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냉장의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75">
                          <a:latin typeface="Gill Sans MT"/>
                          <a:cs typeface="Gill Sans MT"/>
                        </a:rPr>
                        <a:t>10</a:t>
                      </a:r>
                      <a:r>
                        <a:rPr dirty="0" sz="1000" spc="-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000" spc="-75">
                          <a:latin typeface="Malgun Gothic"/>
                          <a:cs typeface="Malgun Gothic"/>
                        </a:rPr>
                        <a:t>이하</a:t>
                      </a:r>
                      <a:r>
                        <a:rPr dirty="0" sz="1050" spc="-75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단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7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가금육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80">
                          <a:latin typeface="MS PGothic"/>
                          <a:cs typeface="MS PGothic"/>
                        </a:rPr>
                        <a:t>–</a:t>
                      </a:r>
                      <a:r>
                        <a:rPr dirty="0" sz="1050" spc="-80">
                          <a:latin typeface="Gill Sans MT"/>
                          <a:cs typeface="Gill Sans MT"/>
                        </a:rPr>
                        <a:t>2~</a:t>
                      </a:r>
                      <a:r>
                        <a:rPr dirty="0" sz="1050" spc="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5</a:t>
                      </a:r>
                      <a:r>
                        <a:rPr dirty="0" sz="100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000" spc="2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운반과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같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1000" spc="2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별도로</a:t>
                      </a:r>
                      <a:r>
                        <a:rPr dirty="0" sz="1000" spc="2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 spc="2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경우에는</a:t>
                      </a:r>
                      <a:r>
                        <a:rPr dirty="0" sz="1000" spc="2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1000" spc="2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기준을</a:t>
                      </a:r>
                      <a:r>
                        <a:rPr dirty="0" sz="1000" spc="2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따른다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),</a:t>
                      </a:r>
                      <a:r>
                        <a:rPr dirty="0" sz="1050" spc="36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냉동의</a:t>
                      </a:r>
                      <a:r>
                        <a:rPr dirty="0" sz="1000" spc="2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2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S PGothic"/>
                          <a:cs typeface="MS PGothic"/>
                        </a:rPr>
                        <a:t>–</a:t>
                      </a:r>
                      <a:r>
                        <a:rPr dirty="0" sz="1050" spc="-20">
                          <a:latin typeface="Gill Sans MT"/>
                          <a:cs typeface="Gill Sans MT"/>
                        </a:rPr>
                        <a:t>18</a:t>
                      </a:r>
                      <a:r>
                        <a:rPr dirty="0" sz="1000" spc="-20">
                          <a:latin typeface="MS PGothic"/>
                          <a:cs typeface="MS PGothic"/>
                        </a:rPr>
                        <a:t>℃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이하로</a:t>
                      </a:r>
                      <a:r>
                        <a:rPr dirty="0" sz="100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유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지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29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관리하여야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875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4515">
                <a:tc gridSpan="5">
                  <a:txBody>
                    <a:bodyPr/>
                    <a:lstStyle/>
                    <a:p>
                      <a:pPr algn="just" marL="273050" marR="54610" indent="-208915">
                        <a:lnSpc>
                          <a:spcPct val="105800"/>
                        </a:lnSpc>
                        <a:spcBef>
                          <a:spcPts val="195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17.</a:t>
                      </a:r>
                      <a:r>
                        <a:rPr dirty="0" sz="1050" spc="30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완제품에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검사를</a:t>
                      </a:r>
                      <a:r>
                        <a:rPr dirty="0" sz="1000" spc="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주기에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실시하여야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하며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2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기준</a:t>
                      </a:r>
                      <a:r>
                        <a:rPr dirty="0" sz="1000" spc="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및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규격에</a:t>
                      </a:r>
                      <a:r>
                        <a:rPr dirty="0" sz="1000" spc="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적합한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제품을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조</a:t>
                      </a:r>
                      <a:r>
                        <a:rPr dirty="0" sz="100" spc="-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24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판매하고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부적합</a:t>
                      </a:r>
                      <a:r>
                        <a:rPr dirty="0" sz="1000" spc="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제품에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회수관리를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하여야</a:t>
                      </a:r>
                      <a:r>
                        <a:rPr dirty="0" sz="1000" spc="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7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75">
                          <a:latin typeface="Gill Sans MT"/>
                          <a:cs typeface="Gill Sans MT"/>
                        </a:rPr>
                        <a:t>(0~</a:t>
                      </a:r>
                      <a:r>
                        <a:rPr dirty="0" sz="1050" spc="-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2476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 gridSpan="2"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7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ts val="1245"/>
                        </a:lnSpc>
                      </a:pPr>
                      <a:r>
                        <a:rPr dirty="0" sz="1050" spc="-10">
                          <a:latin typeface="Arial Narrow"/>
                          <a:cs typeface="Arial Narrow"/>
                        </a:rPr>
                        <a:t>&lt;</a:t>
                      </a:r>
                      <a:r>
                        <a:rPr dirty="0" sz="1000" spc="-10" b="1">
                          <a:latin typeface="Malgun Gothic"/>
                          <a:cs typeface="Malgun Gothic"/>
                        </a:rPr>
                        <a:t>판정기준</a:t>
                      </a:r>
                      <a:r>
                        <a:rPr dirty="0" sz="1050" spc="-10">
                          <a:latin typeface="Arial Narrow"/>
                          <a:cs typeface="Arial Narrow"/>
                        </a:rPr>
                        <a:t>&gt;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35" b="1">
                          <a:latin typeface="Malgun Gothic"/>
                          <a:cs typeface="Malgun Gothic"/>
                        </a:rPr>
                        <a:t>인증평가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:</a:t>
                      </a:r>
                      <a:r>
                        <a:rPr dirty="0" sz="1050" spc="19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각</a:t>
                      </a:r>
                      <a:r>
                        <a:rPr dirty="0" sz="10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항목에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0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75">
                          <a:latin typeface="Malgun Gothic"/>
                          <a:cs typeface="Malgun Gothic"/>
                        </a:rPr>
                        <a:t>취득점수의</a:t>
                      </a:r>
                      <a:r>
                        <a:rPr dirty="0" sz="1000" spc="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합계가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43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이상일</a:t>
                      </a:r>
                      <a:r>
                        <a:rPr dirty="0" sz="100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경우에는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적합</a:t>
                      </a:r>
                      <a:r>
                        <a:rPr dirty="0" sz="1050" spc="-55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8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35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Malgun Gothic"/>
                          <a:cs typeface="Malgun Gothic"/>
                        </a:rPr>
                        <a:t>이상에서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43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미만은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보완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3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35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0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미만이면</a:t>
                      </a:r>
                      <a:r>
                        <a:rPr dirty="0" sz="10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부적합으로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판정한다</a:t>
                      </a:r>
                      <a:r>
                        <a:rPr dirty="0" sz="1050" spc="-2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2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다만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5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평가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6379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000" spc="-25">
                          <a:latin typeface="Malgun Gothic"/>
                          <a:cs typeface="Malgun Gothic"/>
                        </a:rPr>
                        <a:t>점수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제외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항목이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있을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평가제외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항목을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제외한</a:t>
                      </a:r>
                      <a:r>
                        <a:rPr dirty="0" sz="100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총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점수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대비</a:t>
                      </a:r>
                      <a:r>
                        <a:rPr dirty="0" sz="10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취득점수를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96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000" spc="-25">
                          <a:latin typeface="Malgun Gothic"/>
                          <a:cs typeface="Malgun Gothic"/>
                        </a:rPr>
                        <a:t>합계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백분율로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환산하여</a:t>
                      </a:r>
                      <a:r>
                        <a:rPr dirty="0" sz="10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75">
                          <a:latin typeface="Gill Sans MT"/>
                          <a:cs typeface="Gill Sans MT"/>
                        </a:rPr>
                        <a:t>85%</a:t>
                      </a:r>
                      <a:r>
                        <a:rPr dirty="0" sz="1050" spc="-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55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소수첫째자리</a:t>
                      </a:r>
                      <a:r>
                        <a:rPr dirty="0" sz="1000" spc="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75">
                          <a:latin typeface="Malgun Gothic"/>
                          <a:cs typeface="Malgun Gothic"/>
                        </a:rPr>
                        <a:t>반올림</a:t>
                      </a:r>
                      <a:r>
                        <a:rPr dirty="0" sz="100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10">
                          <a:latin typeface="Malgun Gothic"/>
                          <a:cs typeface="Malgun Gothic"/>
                        </a:rPr>
                        <a:t>처리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)</a:t>
                      </a:r>
                      <a:r>
                        <a:rPr dirty="0" sz="1000" spc="-110">
                          <a:latin typeface="Malgun Gothic"/>
                          <a:cs typeface="Malgun Gothic"/>
                        </a:rPr>
                        <a:t>이상일</a:t>
                      </a:r>
                      <a:r>
                        <a:rPr dirty="0" sz="10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10">
                          <a:latin typeface="Malgun Gothic"/>
                          <a:cs typeface="Malgun Gothic"/>
                        </a:rPr>
                        <a:t>경우에는</a:t>
                      </a:r>
                      <a:r>
                        <a:rPr dirty="0" sz="10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적합</a:t>
                      </a:r>
                      <a:r>
                        <a:rPr dirty="0" sz="1050" spc="-55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5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70%</a:t>
                      </a:r>
                      <a:r>
                        <a:rPr dirty="0" sz="1050" spc="-18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ts val="1380"/>
                        </a:lnSpc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dirty="0" sz="1000" spc="-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85%</a:t>
                      </a:r>
                      <a:r>
                        <a:rPr dirty="0" sz="1050" spc="-18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95">
                          <a:latin typeface="Malgun Gothic"/>
                          <a:cs typeface="Malgun Gothic"/>
                        </a:rPr>
                        <a:t>미만은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60">
                          <a:latin typeface="Malgun Gothic"/>
                          <a:cs typeface="Malgun Gothic"/>
                        </a:rPr>
                        <a:t>보완</a:t>
                      </a:r>
                      <a:r>
                        <a:rPr dirty="0" sz="1050" spc="-6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0">
                          <a:latin typeface="Gill Sans MT"/>
                          <a:cs typeface="Gill Sans MT"/>
                        </a:rPr>
                        <a:t>70%</a:t>
                      </a:r>
                      <a:r>
                        <a:rPr dirty="0" sz="1050" spc="-18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미만이면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20">
                          <a:latin typeface="Malgun Gothic"/>
                          <a:cs typeface="Malgun Gothic"/>
                        </a:rPr>
                        <a:t>부적합으로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판정한다</a:t>
                      </a:r>
                      <a:r>
                        <a:rPr dirty="0" sz="1050" spc="-105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다만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200" spc="11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평가항목</a:t>
                      </a:r>
                      <a:r>
                        <a:rPr dirty="0" sz="1100" spc="-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0">
                          <a:latin typeface="Gill Sans MT"/>
                          <a:cs typeface="Gill Sans MT"/>
                        </a:rPr>
                        <a:t>13,</a:t>
                      </a:r>
                      <a:r>
                        <a:rPr dirty="0" sz="1200" spc="12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14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718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45">
                          <a:latin typeface="Malgun Gothic"/>
                          <a:cs typeface="Malgun Gothic"/>
                        </a:rPr>
                        <a:t>필수항목으로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인증평가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미흡한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45">
                          <a:latin typeface="Malgun Gothic"/>
                          <a:cs typeface="Malgun Gothic"/>
                        </a:rPr>
                        <a:t>부적합으로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0">
                          <a:latin typeface="Malgun Gothic"/>
                          <a:cs typeface="Malgun Gothic"/>
                        </a:rPr>
                        <a:t>판정한다</a:t>
                      </a:r>
                      <a:r>
                        <a:rPr dirty="0" sz="1200" spc="-10">
                          <a:latin typeface="Gill Sans MT"/>
                          <a:cs typeface="Gill Sans MT"/>
                        </a:rPr>
                        <a:t>.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 gridSpan="2" rowSpan="2">
                  <a:txBody>
                    <a:bodyPr/>
                    <a:lstStyle/>
                    <a:p>
                      <a:pPr marL="190500" marR="181610">
                        <a:lnSpc>
                          <a:spcPts val="1800"/>
                        </a:lnSpc>
                        <a:spcBef>
                          <a:spcPts val="145"/>
                        </a:spcBef>
                      </a:pPr>
                      <a:r>
                        <a:rPr dirty="0" sz="1000" spc="-50" b="1">
                          <a:latin typeface="Malgun Gothic"/>
                          <a:cs typeface="Malgun Gothic"/>
                        </a:rPr>
                        <a:t>종합 평가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 rowSpan="2">
                  <a:txBody>
                    <a:bodyPr/>
                    <a:lstStyle/>
                    <a:p>
                      <a:pPr algn="just" marL="66675" marR="52069">
                        <a:lnSpc>
                          <a:spcPct val="142900"/>
                        </a:lnSpc>
                        <a:spcBef>
                          <a:spcPts val="1075"/>
                        </a:spcBef>
                      </a:pPr>
                      <a:r>
                        <a:rPr dirty="0" sz="1000" b="1">
                          <a:latin typeface="Malgun Gothic"/>
                          <a:cs typeface="Malgun Gothic"/>
                        </a:rPr>
                        <a:t>정기</a:t>
                      </a:r>
                      <a:r>
                        <a:rPr dirty="0" sz="1000" spc="-4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60" b="1">
                          <a:latin typeface="Malgun Gothic"/>
                          <a:cs typeface="Malgun Gothic"/>
                        </a:rPr>
                        <a:t>조사ㆍ평가</a:t>
                      </a:r>
                      <a:r>
                        <a:rPr dirty="0" sz="1000" spc="-3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:</a:t>
                      </a:r>
                      <a:r>
                        <a:rPr dirty="0" sz="1050" spc="19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각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항목에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000" spc="-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70">
                          <a:latin typeface="Malgun Gothic"/>
                          <a:cs typeface="Malgun Gothic"/>
                        </a:rPr>
                        <a:t>취득점수의</a:t>
                      </a:r>
                      <a:r>
                        <a:rPr dirty="0" sz="100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합계가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43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이상일</a:t>
                      </a:r>
                      <a:r>
                        <a:rPr dirty="0" sz="1000" spc="-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경우에는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적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43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0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미만이면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부적합으로</a:t>
                      </a:r>
                      <a:r>
                        <a:rPr dirty="0" sz="1000" spc="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판정한다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229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다만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9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평가</a:t>
                      </a:r>
                      <a:r>
                        <a:rPr dirty="0" sz="1000" spc="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제외</a:t>
                      </a:r>
                      <a:r>
                        <a:rPr dirty="0" sz="1000" spc="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항목이</a:t>
                      </a:r>
                      <a:r>
                        <a:rPr dirty="0" sz="1000" spc="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있을</a:t>
                      </a:r>
                      <a:r>
                        <a:rPr dirty="0" sz="100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경우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평가제외</a:t>
                      </a:r>
                      <a:r>
                        <a:rPr dirty="0" sz="100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항목을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제외한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총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점수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대비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취득점수를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백분율로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환산하여</a:t>
                      </a:r>
                      <a:r>
                        <a:rPr dirty="0" sz="100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85% </a:t>
                      </a:r>
                      <a:r>
                        <a:rPr dirty="0" sz="1050" spc="-6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00" spc="-60">
                          <a:latin typeface="Malgun Gothic"/>
                          <a:cs typeface="Malgun Gothic"/>
                        </a:rPr>
                        <a:t>소수첫째자리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70">
                          <a:latin typeface="Malgun Gothic"/>
                          <a:cs typeface="Malgun Gothic"/>
                        </a:rPr>
                        <a:t>반올림</a:t>
                      </a:r>
                      <a:r>
                        <a:rPr dirty="0" sz="100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처리</a:t>
                      </a:r>
                      <a:r>
                        <a:rPr dirty="0" sz="1050" spc="-105">
                          <a:latin typeface="Gill Sans MT"/>
                          <a:cs typeface="Gill Sans MT"/>
                        </a:rPr>
                        <a:t>)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이상일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경우에는</a:t>
                      </a:r>
                      <a:r>
                        <a:rPr dirty="0" sz="10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적합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00">
                          <a:latin typeface="Gill Sans MT"/>
                          <a:cs typeface="Gill Sans MT"/>
                        </a:rPr>
                        <a:t>85%</a:t>
                      </a:r>
                      <a:r>
                        <a:rPr dirty="0" sz="1050" spc="13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미만이면</a:t>
                      </a:r>
                      <a:r>
                        <a:rPr dirty="0" sz="1000" spc="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부적합으로</a:t>
                      </a:r>
                      <a:r>
                        <a:rPr dirty="0" sz="100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판정한 다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.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3652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6174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000" spc="-20">
                          <a:latin typeface="Malgun Gothic"/>
                          <a:cs typeface="Malgun Gothic"/>
                        </a:rPr>
                        <a:t>점(%)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4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652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5057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dirty="0" sz="1050" spc="-10">
                          <a:latin typeface="Arial Narrow"/>
                          <a:cs typeface="Arial Narrow"/>
                        </a:rPr>
                        <a:t>&lt;</a:t>
                      </a:r>
                      <a:r>
                        <a:rPr dirty="0" sz="1000" spc="-10" b="1">
                          <a:latin typeface="Malgun Gothic"/>
                          <a:cs typeface="Malgun Gothic"/>
                        </a:rPr>
                        <a:t>감점기준</a:t>
                      </a:r>
                      <a:r>
                        <a:rPr dirty="0" sz="1050" spc="-10">
                          <a:latin typeface="Arial Narrow"/>
                          <a:cs typeface="Arial Narrow"/>
                        </a:rPr>
                        <a:t>&gt;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66675" marR="53975">
                        <a:lnSpc>
                          <a:spcPct val="142900"/>
                        </a:lnSpc>
                      </a:pPr>
                      <a:r>
                        <a:rPr dirty="0" sz="1000" b="1">
                          <a:latin typeface="Malgun Gothic"/>
                          <a:cs typeface="Malgun Gothic"/>
                        </a:rPr>
                        <a:t>정기</a:t>
                      </a:r>
                      <a:r>
                        <a:rPr dirty="0" sz="1000" spc="-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 b="1">
                          <a:latin typeface="Malgun Gothic"/>
                          <a:cs typeface="Malgun Gothic"/>
                        </a:rPr>
                        <a:t>조사ㆍ평가</a:t>
                      </a:r>
                      <a:r>
                        <a:rPr dirty="0" sz="1000" spc="-1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:</a:t>
                      </a:r>
                      <a:r>
                        <a:rPr dirty="0" sz="1050" spc="19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전년도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정기</a:t>
                      </a:r>
                      <a:r>
                        <a:rPr dirty="0" sz="100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70">
                          <a:latin typeface="Malgun Gothic"/>
                          <a:cs typeface="Malgun Gothic"/>
                        </a:rPr>
                        <a:t>조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00" spc="3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145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평가의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60">
                          <a:latin typeface="Malgun Gothic"/>
                          <a:cs typeface="Malgun Gothic"/>
                        </a:rPr>
                        <a:t>개선조치를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이행하지</a:t>
                      </a:r>
                      <a:r>
                        <a:rPr dirty="0" sz="100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않은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해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00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항목에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000" spc="-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감점</a:t>
                      </a:r>
                      <a:r>
                        <a:rPr dirty="0" sz="1000" spc="-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점수의</a:t>
                      </a:r>
                      <a:r>
                        <a:rPr dirty="0" sz="1000" spc="-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45">
                          <a:latin typeface="Gill Sans MT"/>
                          <a:cs typeface="Gill Sans MT"/>
                        </a:rPr>
                        <a:t>2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배를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감점한다</a:t>
                      </a:r>
                      <a:r>
                        <a:rPr dirty="0" sz="1050" spc="-20">
                          <a:latin typeface="Gill Sans MT"/>
                          <a:cs typeface="Gill Sans MT"/>
                        </a:rPr>
                        <a:t>.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3271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69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060196" y="723391"/>
            <a:ext cx="3848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35">
                <a:latin typeface="Batang"/>
                <a:cs typeface="Batang"/>
              </a:rPr>
              <a:t>11.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82544" y="927607"/>
            <a:ext cx="406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25">
                <a:latin typeface="Batang"/>
                <a:cs typeface="Batang"/>
              </a:rPr>
              <a:t>검증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53695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5062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최초검증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점검표</a:t>
            </a:r>
            <a:endParaRPr sz="1300">
              <a:latin typeface="Batang"/>
              <a:cs typeface="Batang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8567" y="1840484"/>
            <a:ext cx="169989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Malgun Gothic"/>
                <a:cs typeface="Malgun Gothic"/>
              </a:rPr>
              <a:t>평가표(HACCP</a:t>
            </a:r>
            <a:r>
              <a:rPr dirty="0" sz="1400" spc="15" b="1">
                <a:latin typeface="Malgun Gothic"/>
                <a:cs typeface="Malgun Gothic"/>
              </a:rPr>
              <a:t> </a:t>
            </a:r>
            <a:r>
              <a:rPr dirty="0" sz="1400" spc="-25" b="1">
                <a:latin typeface="Malgun Gothic"/>
                <a:cs typeface="Malgun Gothic"/>
              </a:rPr>
              <a:t>관리)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70800" y="2305570"/>
          <a:ext cx="5748655" cy="6697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42410"/>
                <a:gridCol w="811529"/>
                <a:gridCol w="811529"/>
              </a:tblGrid>
              <a:tr h="491490"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dirty="0" sz="1100" b="1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1100" spc="16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b="1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100" spc="15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b="1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dirty="0" sz="1100" spc="15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dirty="0" sz="1150" spc="-10">
                          <a:latin typeface="Arial Narrow"/>
                          <a:cs typeface="Arial Narrow"/>
                        </a:rPr>
                        <a:t>(</a:t>
                      </a: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배점</a:t>
                      </a:r>
                      <a:r>
                        <a:rPr dirty="0" sz="1150" spc="-10">
                          <a:latin typeface="Arial Narrow"/>
                          <a:cs typeface="Arial Narrow"/>
                        </a:rPr>
                        <a:t>)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B="0" marT="151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4625" marR="172720" indent="11430">
                        <a:lnSpc>
                          <a:spcPct val="81600"/>
                        </a:lnSpc>
                        <a:spcBef>
                          <a:spcPts val="385"/>
                        </a:spcBef>
                      </a:pPr>
                      <a:r>
                        <a:rPr dirty="0" sz="1100" spc="-25" b="1">
                          <a:latin typeface="Malgun Gothic"/>
                          <a:cs typeface="Malgun Gothic"/>
                        </a:rPr>
                        <a:t>평가 결과 </a:t>
                      </a:r>
                      <a:r>
                        <a:rPr dirty="0" sz="1150" spc="-50">
                          <a:latin typeface="Arial Narrow"/>
                          <a:cs typeface="Arial Narrow"/>
                        </a:rPr>
                        <a:t>(0~10</a:t>
                      </a:r>
                      <a:r>
                        <a:rPr dirty="0" sz="1100" spc="-50" b="1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150" spc="-50">
                          <a:latin typeface="Arial Narrow"/>
                          <a:cs typeface="Arial Narrow"/>
                        </a:rPr>
                        <a:t>)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dirty="0" sz="1100" b="1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100" spc="15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 b="1">
                          <a:latin typeface="Malgun Gothic"/>
                          <a:cs typeface="Malgun Gothic"/>
                        </a:rPr>
                        <a:t>고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158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</a:tr>
              <a:tr h="785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6060" marR="54610" indent="-160020">
                        <a:lnSpc>
                          <a:spcPct val="102899"/>
                        </a:lnSpc>
                      </a:pPr>
                      <a:r>
                        <a:rPr dirty="0" sz="1050" spc="-140">
                          <a:latin typeface="Gill Sans MT"/>
                          <a:cs typeface="Gill Sans MT"/>
                        </a:rPr>
                        <a:t>1</a:t>
                      </a:r>
                      <a:r>
                        <a:rPr dirty="0" sz="1050" spc="-18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050" spc="32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중요관리점</a:t>
                      </a:r>
                      <a:r>
                        <a:rPr dirty="0" sz="1050" spc="-3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CCP)</a:t>
                      </a:r>
                      <a:r>
                        <a:rPr dirty="0" sz="1050" spc="3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40">
                          <a:latin typeface="Malgun Gothic"/>
                          <a:cs typeface="Malgun Gothic"/>
                        </a:rPr>
                        <a:t>결정도</a:t>
                      </a:r>
                      <a:r>
                        <a:rPr dirty="0" sz="1050" spc="-4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Decision</a:t>
                      </a:r>
                      <a:r>
                        <a:rPr dirty="0" sz="1050" spc="22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50">
                          <a:latin typeface="Gill Sans MT"/>
                          <a:cs typeface="Gill Sans MT"/>
                        </a:rPr>
                        <a:t>tree)</a:t>
                      </a:r>
                      <a:r>
                        <a:rPr dirty="0" sz="1050" spc="-2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1000" spc="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000" spc="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CCP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000" spc="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적절하게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결정되었는가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?</a:t>
                      </a:r>
                      <a:r>
                        <a:rPr dirty="0" sz="1050" spc="24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(0</a:t>
                      </a:r>
                      <a:r>
                        <a:rPr dirty="0" sz="1000" spc="-10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5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7366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50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4154" marR="54610" indent="-158750">
                        <a:lnSpc>
                          <a:spcPct val="102899"/>
                        </a:lnSpc>
                        <a:spcBef>
                          <a:spcPts val="5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2.</a:t>
                      </a:r>
                      <a:r>
                        <a:rPr dirty="0" sz="1050" spc="21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95">
                          <a:latin typeface="Malgun Gothic"/>
                          <a:cs typeface="Malgun Gothic"/>
                        </a:rPr>
                        <a:t>중요관리점</a:t>
                      </a:r>
                      <a:r>
                        <a:rPr dirty="0" sz="1050" spc="-95">
                          <a:latin typeface="Gill Sans MT"/>
                          <a:cs typeface="Gill Sans MT"/>
                        </a:rPr>
                        <a:t>(CCP)</a:t>
                      </a:r>
                      <a:r>
                        <a:rPr dirty="0" sz="1000" spc="-95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7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10">
                          <a:latin typeface="Malgun Gothic"/>
                          <a:cs typeface="Malgun Gothic"/>
                        </a:rPr>
                        <a:t>한계기준을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수립하여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10">
                          <a:latin typeface="Malgun Gothic"/>
                          <a:cs typeface="Malgun Gothic"/>
                        </a:rPr>
                        <a:t>관리하여야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하며</a:t>
                      </a:r>
                      <a:r>
                        <a:rPr dirty="0" sz="1050" spc="-55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3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65">
                          <a:latin typeface="Malgun Gothic"/>
                          <a:cs typeface="Malgun Gothic"/>
                        </a:rPr>
                        <a:t>변경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등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발생</a:t>
                      </a:r>
                      <a:r>
                        <a:rPr dirty="0" sz="10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기준을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적절하게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설정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관리하고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있는가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?</a:t>
                      </a:r>
                      <a:r>
                        <a:rPr dirty="0" sz="1050" spc="26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0</a:t>
                      </a:r>
                      <a:r>
                        <a:rPr dirty="0" sz="1000" spc="45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5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3937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59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0820" marR="54610" indent="-144780">
                        <a:lnSpc>
                          <a:spcPct val="103800"/>
                        </a:lnSpc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3.</a:t>
                      </a:r>
                      <a:r>
                        <a:rPr dirty="0" sz="1050" spc="41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한계기준</a:t>
                      </a:r>
                      <a:r>
                        <a:rPr dirty="0" sz="1000" spc="2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설정을</a:t>
                      </a:r>
                      <a:r>
                        <a:rPr dirty="0" sz="1000" spc="2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위해</a:t>
                      </a:r>
                      <a:r>
                        <a:rPr dirty="0" sz="1000" spc="2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활용한</a:t>
                      </a:r>
                      <a:r>
                        <a:rPr dirty="0" sz="1000" spc="2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유효성</a:t>
                      </a:r>
                      <a:r>
                        <a:rPr dirty="0" sz="1000" spc="2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평가자료는</a:t>
                      </a:r>
                      <a:r>
                        <a:rPr dirty="0" sz="1000" spc="2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현장</a:t>
                      </a:r>
                      <a:r>
                        <a:rPr dirty="0" sz="1000" spc="2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특성을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반영하고</a:t>
                      </a:r>
                      <a:r>
                        <a:rPr dirty="0" sz="100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있는가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?</a:t>
                      </a:r>
                      <a:r>
                        <a:rPr dirty="0" sz="1050" spc="24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40">
                          <a:latin typeface="Gill Sans MT"/>
                          <a:cs typeface="Gill Sans MT"/>
                        </a:rPr>
                        <a:t>0</a:t>
                      </a:r>
                      <a:r>
                        <a:rPr dirty="0" sz="1000" spc="40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050" spc="40">
                          <a:latin typeface="Gill Sans MT"/>
                          <a:cs typeface="Gill Sans MT"/>
                        </a:rPr>
                        <a:t>5</a:t>
                      </a:r>
                      <a:r>
                        <a:rPr dirty="0" sz="1000" spc="4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40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603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4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0820" marR="88900" indent="-144780">
                        <a:lnSpc>
                          <a:spcPct val="102899"/>
                        </a:lnSpc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4.</a:t>
                      </a:r>
                      <a:r>
                        <a:rPr dirty="0" sz="1050" spc="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모니터링 담당자는</a:t>
                      </a:r>
                      <a:r>
                        <a:rPr dirty="0" sz="1000" spc="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절차에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000" spc="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지정위치에서</a:t>
                      </a:r>
                      <a:r>
                        <a:rPr dirty="0" sz="1000" spc="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모니터링하여</a:t>
                      </a:r>
                      <a:r>
                        <a:rPr dirty="0" sz="1000" spc="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dirty="0" sz="100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50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유지하고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있는가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?</a:t>
                      </a:r>
                      <a:r>
                        <a:rPr dirty="0" sz="1050" spc="26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(0</a:t>
                      </a:r>
                      <a:r>
                        <a:rPr dirty="0" sz="1000" spc="-10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10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4572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4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6535" marR="54610" indent="-151130">
                        <a:lnSpc>
                          <a:spcPct val="102899"/>
                        </a:lnSpc>
                        <a:spcBef>
                          <a:spcPts val="5"/>
                        </a:spcBef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5.</a:t>
                      </a:r>
                      <a:r>
                        <a:rPr dirty="0" sz="1050" spc="42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모니터링</a:t>
                      </a:r>
                      <a:r>
                        <a:rPr dirty="0" sz="1000" spc="2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기구ㆍ장비</a:t>
                      </a:r>
                      <a:r>
                        <a:rPr dirty="0" sz="1000" spc="2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등은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매년</a:t>
                      </a:r>
                      <a:r>
                        <a:rPr dirty="0" sz="1000" spc="2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유지ㆍ보수하거나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검ㆍ교정을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실시하고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있는가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?</a:t>
                      </a:r>
                      <a:r>
                        <a:rPr dirty="0" sz="1050" spc="27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0</a:t>
                      </a:r>
                      <a:r>
                        <a:rPr dirty="0" sz="1000" spc="45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5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4635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4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07645" marR="54610" indent="-142240">
                        <a:lnSpc>
                          <a:spcPct val="102899"/>
                        </a:lnSpc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6.</a:t>
                      </a:r>
                      <a:r>
                        <a:rPr dirty="0" sz="1050" spc="254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한계기준</a:t>
                      </a:r>
                      <a:r>
                        <a:rPr dirty="0" sz="1000" spc="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이탈시</a:t>
                      </a:r>
                      <a:r>
                        <a:rPr dirty="0" sz="1000" spc="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개선조치를</a:t>
                      </a:r>
                      <a:r>
                        <a:rPr dirty="0" sz="1000" spc="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0">
                          <a:latin typeface="Malgun Gothic"/>
                          <a:cs typeface="Malgun Gothic"/>
                        </a:rPr>
                        <a:t>실시하고</a:t>
                      </a:r>
                      <a:r>
                        <a:rPr dirty="0" sz="1050" spc="-2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19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1000" spc="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결과를</a:t>
                      </a:r>
                      <a:r>
                        <a:rPr dirty="0" sz="1000" spc="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기록ㆍ유지하고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있는가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?</a:t>
                      </a:r>
                      <a:r>
                        <a:rPr dirty="0" sz="1050" spc="8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(0</a:t>
                      </a:r>
                      <a:r>
                        <a:rPr dirty="0" sz="1000" spc="-10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10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476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4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2885" marR="54610" indent="-157480">
                        <a:lnSpc>
                          <a:spcPct val="102899"/>
                        </a:lnSpc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7.</a:t>
                      </a:r>
                      <a:r>
                        <a:rPr dirty="0" sz="1050" spc="409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 spc="-30">
                          <a:latin typeface="Malgun Gothic"/>
                          <a:cs typeface="Malgun Gothic"/>
                        </a:rPr>
                        <a:t>중요관리점</a:t>
                      </a:r>
                      <a:r>
                        <a:rPr dirty="0" sz="1050" spc="-3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40">
                          <a:latin typeface="Gill Sans MT"/>
                          <a:cs typeface="Gill Sans MT"/>
                        </a:rPr>
                        <a:t>CCP)</a:t>
                      </a:r>
                      <a:r>
                        <a:rPr dirty="0" sz="1050" spc="-2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1000" spc="2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000" spc="2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관리상황을</a:t>
                      </a:r>
                      <a:r>
                        <a:rPr dirty="0" sz="1000" spc="2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 spc="2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주기에</a:t>
                      </a:r>
                      <a:r>
                        <a:rPr dirty="0" sz="1000" spc="25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000" spc="25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검증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하고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050" spc="21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결과를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기록ㆍ유지하고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있는가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?</a:t>
                      </a:r>
                      <a:r>
                        <a:rPr dirty="0" sz="1050" spc="26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0</a:t>
                      </a:r>
                      <a:r>
                        <a:rPr dirty="0" sz="1000" spc="45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5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4826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3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0820" marR="54610" indent="-144780">
                        <a:lnSpc>
                          <a:spcPct val="102899"/>
                        </a:lnSpc>
                      </a:pPr>
                      <a:r>
                        <a:rPr dirty="0" sz="1050">
                          <a:latin typeface="Gill Sans MT"/>
                          <a:cs typeface="Gill Sans MT"/>
                        </a:rPr>
                        <a:t>8.</a:t>
                      </a:r>
                      <a:r>
                        <a:rPr dirty="0" sz="1050" spc="46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종업원을</a:t>
                      </a:r>
                      <a:r>
                        <a:rPr dirty="0" sz="100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대상으로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정해진</a:t>
                      </a:r>
                      <a:r>
                        <a:rPr dirty="0" sz="100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주기에</a:t>
                      </a:r>
                      <a:r>
                        <a:rPr dirty="0" sz="100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00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위생</a:t>
                      </a:r>
                      <a:r>
                        <a:rPr dirty="0" sz="1000" spc="2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dirty="0" sz="1000" spc="3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10">
                          <a:latin typeface="Gill Sans MT"/>
                          <a:cs typeface="Gill Sans MT"/>
                        </a:rPr>
                        <a:t>HACCP</a:t>
                      </a:r>
                      <a:r>
                        <a:rPr dirty="0" sz="1000" spc="-10">
                          <a:latin typeface="Malgun Gothic"/>
                          <a:cs typeface="Malgun Gothic"/>
                        </a:rPr>
                        <a:t>관리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교육을</a:t>
                      </a:r>
                      <a:r>
                        <a:rPr dirty="0" sz="1000" spc="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실시하고</a:t>
                      </a:r>
                      <a:r>
                        <a:rPr dirty="0" sz="1000" spc="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있는가</a:t>
                      </a:r>
                      <a:r>
                        <a:rPr dirty="0" sz="1050">
                          <a:latin typeface="Gill Sans MT"/>
                          <a:cs typeface="Gill Sans MT"/>
                        </a:rPr>
                        <a:t>?</a:t>
                      </a:r>
                      <a:r>
                        <a:rPr dirty="0" sz="1050" spc="26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11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050" spc="-19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0</a:t>
                      </a:r>
                      <a:r>
                        <a:rPr dirty="0" sz="1000" spc="45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5</a:t>
                      </a:r>
                      <a:r>
                        <a:rPr dirty="0" sz="1000" spc="4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050" spc="45">
                          <a:latin typeface="Gill Sans MT"/>
                          <a:cs typeface="Gill Sans MT"/>
                        </a:rPr>
                        <a:t>)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317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5290"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1300" spc="-10">
                          <a:latin typeface="Malgun Gothic"/>
                          <a:cs typeface="Malgun Gothic"/>
                        </a:rPr>
                        <a:t>종합평가</a:t>
                      </a:r>
                      <a:r>
                        <a:rPr dirty="0" sz="1400" spc="-10">
                          <a:latin typeface="Gill Sans MT"/>
                          <a:cs typeface="Gill Sans MT"/>
                        </a:rPr>
                        <a:t>(0</a:t>
                      </a:r>
                      <a:r>
                        <a:rPr dirty="0" sz="1300" spc="-10">
                          <a:latin typeface="MS PGothic"/>
                          <a:cs typeface="MS PGothic"/>
                        </a:rPr>
                        <a:t>∼</a:t>
                      </a:r>
                      <a:r>
                        <a:rPr dirty="0" sz="1400" spc="-10">
                          <a:latin typeface="Gill Sans MT"/>
                          <a:cs typeface="Gill Sans MT"/>
                        </a:rPr>
                        <a:t>50)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9779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70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060196" y="723391"/>
            <a:ext cx="3848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35">
                <a:latin typeface="Batang"/>
                <a:cs typeface="Batang"/>
              </a:rPr>
              <a:t>11.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82544" y="927607"/>
            <a:ext cx="406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25">
                <a:latin typeface="Batang"/>
                <a:cs typeface="Batang"/>
              </a:rPr>
              <a:t>검증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53695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15062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최초검증</a:t>
            </a:r>
            <a:r>
              <a:rPr dirty="0" sz="1300" spc="17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점검표</a:t>
            </a:r>
            <a:endParaRPr sz="1300">
              <a:latin typeface="Batang"/>
              <a:cs typeface="Batang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8567" y="1840484"/>
            <a:ext cx="169989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Malgun Gothic"/>
                <a:cs typeface="Malgun Gothic"/>
              </a:rPr>
              <a:t>평가표(HACCP</a:t>
            </a:r>
            <a:r>
              <a:rPr dirty="0" sz="1400" spc="15" b="1">
                <a:latin typeface="Malgun Gothic"/>
                <a:cs typeface="Malgun Gothic"/>
              </a:rPr>
              <a:t> </a:t>
            </a:r>
            <a:r>
              <a:rPr dirty="0" sz="1400" spc="-25" b="1">
                <a:latin typeface="Malgun Gothic"/>
                <a:cs typeface="Malgun Gothic"/>
              </a:rPr>
              <a:t>관리)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006001" y="4100410"/>
          <a:ext cx="3220085" cy="1585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4115"/>
                <a:gridCol w="982345"/>
                <a:gridCol w="982344"/>
              </a:tblGrid>
              <a:tr h="197485">
                <a:tc rowSpan="2"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940"/>
                        </a:spcBef>
                        <a:tabLst>
                          <a:tab pos="256540" algn="l"/>
                        </a:tabLst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	</a:t>
                      </a:r>
                      <a:r>
                        <a:rPr dirty="0" sz="1000" spc="-50">
                          <a:latin typeface="Malgun Gothic"/>
                          <a:cs typeface="Malgun Gothic"/>
                        </a:rPr>
                        <a:t>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193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 spc="-25">
                          <a:latin typeface="Malgun Gothic"/>
                          <a:cs typeface="Malgun Gothic"/>
                        </a:rPr>
                        <a:t>배점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20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93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100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4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50">
                          <a:latin typeface="Gill Sans MT"/>
                          <a:cs typeface="Gill Sans MT"/>
                        </a:rPr>
                        <a:t>5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100">
                          <a:latin typeface="Gill Sans MT"/>
                          <a:cs typeface="Gill Sans MT"/>
                        </a:rPr>
                        <a:t>0~</a:t>
                      </a:r>
                      <a:r>
                        <a:rPr dirty="0" sz="1050" spc="-14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050" spc="-25">
                          <a:latin typeface="Gill Sans MT"/>
                          <a:cs typeface="Gill Sans MT"/>
                        </a:rPr>
                        <a:t>10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333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20">
                          <a:latin typeface="Malgun Gothic"/>
                          <a:cs typeface="Malgun Gothic"/>
                        </a:rPr>
                        <a:t>평가점수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0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0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1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2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2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4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3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6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4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8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50">
                          <a:latin typeface="Gill Sans MT"/>
                          <a:cs typeface="Gill Sans MT"/>
                        </a:rPr>
                        <a:t>5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25">
                          <a:latin typeface="Gill Sans MT"/>
                          <a:cs typeface="Gill Sans MT"/>
                        </a:rPr>
                        <a:t>10</a:t>
                      </a:r>
                      <a:endParaRPr sz="1050">
                        <a:latin typeface="Gill Sans MT"/>
                        <a:cs typeface="Gill Sans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052512" y="2383205"/>
          <a:ext cx="5748655" cy="5996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8340"/>
                <a:gridCol w="689610"/>
                <a:gridCol w="2663825"/>
                <a:gridCol w="811529"/>
                <a:gridCol w="811529"/>
              </a:tblGrid>
              <a:tr h="489584">
                <a:tc gridSpan="3"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dirty="0" sz="1100" b="1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1100" spc="15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b="1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100" spc="16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b="1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dirty="0" sz="1100" spc="15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dirty="0" sz="1150" spc="-10">
                          <a:latin typeface="Arial Narrow"/>
                          <a:cs typeface="Arial Narrow"/>
                        </a:rPr>
                        <a:t>(</a:t>
                      </a: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배점</a:t>
                      </a:r>
                      <a:r>
                        <a:rPr dirty="0" sz="1150" spc="-10">
                          <a:latin typeface="Arial Narrow"/>
                          <a:cs typeface="Arial Narrow"/>
                        </a:rPr>
                        <a:t>)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B="0" marT="150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67335" marR="256540">
                        <a:lnSpc>
                          <a:spcPts val="1090"/>
                        </a:lnSpc>
                        <a:spcBef>
                          <a:spcPts val="370"/>
                        </a:spcBef>
                      </a:pPr>
                      <a:r>
                        <a:rPr dirty="0" sz="1100" spc="-25" b="1">
                          <a:latin typeface="Malgun Gothic"/>
                          <a:cs typeface="Malgun Gothic"/>
                        </a:rPr>
                        <a:t>평가 결과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  <a:p>
                      <a:pPr algn="ctr" marR="1270">
                        <a:lnSpc>
                          <a:spcPts val="1120"/>
                        </a:lnSpc>
                      </a:pPr>
                      <a:r>
                        <a:rPr dirty="0" sz="1150" spc="-10">
                          <a:latin typeface="Arial Narrow"/>
                          <a:cs typeface="Arial Narrow"/>
                        </a:rPr>
                        <a:t>(0~10</a:t>
                      </a: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150" spc="-10">
                          <a:latin typeface="Arial Narrow"/>
                          <a:cs typeface="Arial Narrow"/>
                        </a:rPr>
                        <a:t>)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100" b="1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100" spc="15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 b="1">
                          <a:latin typeface="Malgun Gothic"/>
                          <a:cs typeface="Malgun Gothic"/>
                        </a:rPr>
                        <a:t>고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1568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</a:tr>
              <a:tr h="5507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0979" marR="212090">
                        <a:lnSpc>
                          <a:spcPct val="150000"/>
                        </a:lnSpc>
                      </a:pPr>
                      <a:r>
                        <a:rPr dirty="0" sz="1000" spc="-45" b="1">
                          <a:latin typeface="Malgun Gothic"/>
                          <a:cs typeface="Malgun Gothic"/>
                        </a:rPr>
                        <a:t>종합 평가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점수</a:t>
                      </a:r>
                      <a:r>
                        <a:rPr dirty="0" sz="1000" spc="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합계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Narrow"/>
                          <a:cs typeface="Arial Narrow"/>
                        </a:rPr>
                        <a:t>&lt;</a:t>
                      </a: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판정기준</a:t>
                      </a:r>
                      <a:r>
                        <a:rPr dirty="0" sz="1150" spc="-10">
                          <a:latin typeface="Arial Narrow"/>
                          <a:cs typeface="Arial Narrow"/>
                        </a:rPr>
                        <a:t>&gt;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>
                          <a:latin typeface="MS PGothic"/>
                          <a:cs typeface="MS PGothic"/>
                        </a:rPr>
                        <a:t>①</a:t>
                      </a:r>
                      <a:r>
                        <a:rPr dirty="0" sz="1100" spc="14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평가항목의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배점에</a:t>
                      </a:r>
                      <a:r>
                        <a:rPr dirty="0" sz="11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점수는</a:t>
                      </a:r>
                      <a:r>
                        <a:rPr dirty="0" sz="11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아래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30">
                          <a:latin typeface="Malgun Gothic"/>
                          <a:cs typeface="Malgun Gothic"/>
                        </a:rPr>
                        <a:t>평가점수표에</a:t>
                      </a:r>
                      <a:r>
                        <a:rPr dirty="0" sz="11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부여한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  <a:p>
                      <a:pPr marL="345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100" spc="-25">
                          <a:latin typeface="Malgun Gothic"/>
                          <a:cs typeface="Malgun Gothic"/>
                        </a:rPr>
                        <a:t>다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.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  <a:p>
                      <a:pPr algn="ctr" marR="127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Gill Sans MT"/>
                          <a:cs typeface="Gill Sans MT"/>
                        </a:rPr>
                        <a:t>&lt;</a:t>
                      </a:r>
                      <a:r>
                        <a:rPr dirty="0" u="sng" sz="1100" spc="-10">
                          <a:uFill>
                            <a:solidFill>
                              <a:srgbClr val="000000"/>
                            </a:solidFill>
                          </a:uFill>
                          <a:latin typeface="Malgun Gothic"/>
                          <a:cs typeface="Malgun Gothic"/>
                        </a:rPr>
                        <a:t>평가점수표</a:t>
                      </a: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Gill Sans MT"/>
                          <a:cs typeface="Gill Sans MT"/>
                        </a:rPr>
                        <a:t>&gt;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just" marL="981075" marR="53975" indent="-916305">
                        <a:lnSpc>
                          <a:spcPct val="106900"/>
                        </a:lnSpc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②</a:t>
                      </a:r>
                      <a:r>
                        <a:rPr dirty="0" sz="1100" spc="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b="1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1100" spc="-15" b="1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1100" b="1">
                          <a:latin typeface="Malgun Gothic"/>
                          <a:cs typeface="Malgun Gothic"/>
                        </a:rPr>
                        <a:t>평가</a:t>
                      </a:r>
                      <a:r>
                        <a:rPr dirty="0" sz="1100" spc="22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50" spc="-140">
                          <a:latin typeface="Arial Narrow"/>
                          <a:cs typeface="Arial Narrow"/>
                        </a:rPr>
                        <a:t>:</a:t>
                      </a:r>
                      <a:r>
                        <a:rPr dirty="0" sz="1150" spc="50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1100" spc="-50">
                          <a:latin typeface="Malgun Gothic"/>
                          <a:cs typeface="Malgun Gothic"/>
                        </a:rPr>
                        <a:t>총점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>
                          <a:latin typeface="Malgun Gothic"/>
                          <a:cs typeface="Malgun Gothic"/>
                        </a:rPr>
                        <a:t>50점</a:t>
                      </a:r>
                      <a:r>
                        <a:rPr dirty="0" sz="1100" spc="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중</a:t>
                      </a:r>
                      <a:r>
                        <a:rPr dirty="0" sz="11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>
                          <a:latin typeface="Malgun Gothic"/>
                          <a:cs typeface="Malgun Gothic"/>
                        </a:rPr>
                        <a:t>43점</a:t>
                      </a:r>
                      <a:r>
                        <a:rPr dirty="0" sz="11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>
                          <a:latin typeface="Malgun Gothic"/>
                          <a:cs typeface="Malgun Gothic"/>
                        </a:rPr>
                        <a:t>이상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을</a:t>
                      </a:r>
                      <a:r>
                        <a:rPr dirty="0" sz="1100" spc="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>
                          <a:latin typeface="Malgun Gothic"/>
                          <a:cs typeface="Malgun Gothic"/>
                        </a:rPr>
                        <a:t>적합</a:t>
                      </a:r>
                      <a:r>
                        <a:rPr dirty="0" sz="1200" spc="-5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200" spc="30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 spc="-55">
                          <a:latin typeface="Gill Sans MT"/>
                          <a:cs typeface="Gill Sans MT"/>
                        </a:rPr>
                        <a:t>35</a:t>
                      </a:r>
                      <a:r>
                        <a:rPr dirty="0" sz="1100" spc="-5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100" spc="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dirty="0" sz="110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55">
                          <a:latin typeface="Gill Sans MT"/>
                          <a:cs typeface="Gill Sans MT"/>
                        </a:rPr>
                        <a:t>43</a:t>
                      </a:r>
                      <a:r>
                        <a:rPr dirty="0" sz="1100" spc="-55">
                          <a:latin typeface="Malgun Gothic"/>
                          <a:cs typeface="Malgun Gothic"/>
                        </a:rPr>
                        <a:t>점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40">
                          <a:latin typeface="Malgun Gothic"/>
                          <a:cs typeface="Malgun Gothic"/>
                        </a:rPr>
                        <a:t>미만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dirty="0" sz="1100" spc="4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30">
                          <a:latin typeface="Malgun Gothic"/>
                          <a:cs typeface="Malgun Gothic"/>
                        </a:rPr>
                        <a:t>보완</a:t>
                      </a:r>
                      <a:r>
                        <a:rPr dirty="0" sz="1200" spc="-3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200" spc="54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 spc="-30">
                          <a:latin typeface="Gill Sans MT"/>
                          <a:cs typeface="Gill Sans MT"/>
                        </a:rPr>
                        <a:t>35</a:t>
                      </a:r>
                      <a:r>
                        <a:rPr dirty="0" sz="1100" spc="-30">
                          <a:latin typeface="Malgun Gothic"/>
                          <a:cs typeface="Malgun Gothic"/>
                        </a:rPr>
                        <a:t>점미만이면</a:t>
                      </a:r>
                      <a:r>
                        <a:rPr dirty="0" sz="1100" spc="4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">
                          <a:latin typeface="Malgun Gothic"/>
                          <a:cs typeface="Malgun Gothic"/>
                        </a:rPr>
                        <a:t>부적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-15">
                          <a:latin typeface="Malgun Gothic"/>
                          <a:cs typeface="Malgun Gothic"/>
                        </a:rPr>
                        <a:t>으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1100" spc="4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45">
                          <a:latin typeface="Malgun Gothic"/>
                          <a:cs typeface="Malgun Gothic"/>
                        </a:rPr>
                        <a:t>판정한다</a:t>
                      </a:r>
                      <a:r>
                        <a:rPr dirty="0" sz="1200" spc="-45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200" spc="-18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100" spc="-30">
                          <a:latin typeface="Malgun Gothic"/>
                          <a:cs typeface="Malgun Gothic"/>
                        </a:rPr>
                        <a:t>다만</a:t>
                      </a:r>
                      <a:r>
                        <a:rPr dirty="0" sz="1200" spc="-3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200" spc="4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100" spc="-15">
                          <a:latin typeface="Malgun Gothic"/>
                          <a:cs typeface="Malgun Gothic"/>
                        </a:rPr>
                        <a:t>평가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항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목</a:t>
                      </a:r>
                      <a:r>
                        <a:rPr dirty="0" sz="110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65">
                          <a:latin typeface="Gill Sans MT"/>
                          <a:cs typeface="Gill Sans MT"/>
                        </a:rPr>
                        <a:t>1</a:t>
                      </a:r>
                      <a:r>
                        <a:rPr dirty="0" sz="1200" spc="-22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 spc="-4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200" spc="4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 spc="-50">
                          <a:latin typeface="Gill Sans MT"/>
                          <a:cs typeface="Gill Sans MT"/>
                        </a:rPr>
                        <a:t>2,</a:t>
                      </a:r>
                      <a:r>
                        <a:rPr dirty="0" sz="1200" spc="41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 spc="-55">
                          <a:latin typeface="Gill Sans MT"/>
                          <a:cs typeface="Gill Sans MT"/>
                        </a:rPr>
                        <a:t>4,</a:t>
                      </a:r>
                      <a:r>
                        <a:rPr dirty="0" sz="1200" spc="41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 spc="-30">
                          <a:latin typeface="Gill Sans MT"/>
                          <a:cs typeface="Gill Sans MT"/>
                        </a:rPr>
                        <a:t>6</a:t>
                      </a:r>
                      <a:r>
                        <a:rPr dirty="0" sz="1100" spc="-30">
                          <a:latin typeface="Malgun Gothic"/>
                          <a:cs typeface="Malgun Gothic"/>
                        </a:rPr>
                        <a:t>번은</a:t>
                      </a:r>
                      <a:r>
                        <a:rPr dirty="0" sz="110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필</a:t>
                      </a:r>
                      <a:r>
                        <a:rPr dirty="0" sz="1100" spc="-15">
                          <a:latin typeface="Malgun Gothic"/>
                          <a:cs typeface="Malgun Gothic"/>
                        </a:rPr>
                        <a:t>수항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목</a:t>
                      </a:r>
                      <a:r>
                        <a:rPr dirty="0" sz="1100" spc="-15">
                          <a:latin typeface="Malgun Gothic"/>
                          <a:cs typeface="Malgun Gothic"/>
                        </a:rPr>
                        <a:t>으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110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증 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100" spc="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dirty="0" sz="1100" spc="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">
                          <a:latin typeface="Malgun Gothic"/>
                          <a:cs typeface="Malgun Gothic"/>
                        </a:rPr>
                        <a:t>미흡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1100" spc="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경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우</a:t>
                      </a:r>
                      <a:r>
                        <a:rPr dirty="0" sz="1100" spc="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">
                          <a:latin typeface="Malgun Gothic"/>
                          <a:cs typeface="Malgun Gothic"/>
                        </a:rPr>
                        <a:t>부적</a:t>
                      </a:r>
                      <a:r>
                        <a:rPr dirty="0" sz="1100" spc="-25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-15">
                          <a:latin typeface="Malgun Gothic"/>
                          <a:cs typeface="Malgun Gothic"/>
                        </a:rPr>
                        <a:t>으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1100" spc="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45">
                          <a:latin typeface="Malgun Gothic"/>
                          <a:cs typeface="Malgun Gothic"/>
                        </a:rPr>
                        <a:t>판정한다</a:t>
                      </a:r>
                      <a:r>
                        <a:rPr dirty="0" sz="1200" spc="-45">
                          <a:latin typeface="Gill Sans MT"/>
                          <a:cs typeface="Gill Sans MT"/>
                        </a:rPr>
                        <a:t>.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  <a:p>
                      <a:pPr algn="just" marL="974725" marR="53975" indent="-909955">
                        <a:lnSpc>
                          <a:spcPts val="1550"/>
                        </a:lnSpc>
                        <a:spcBef>
                          <a:spcPts val="5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③</a:t>
                      </a:r>
                      <a:r>
                        <a:rPr dirty="0" sz="1100" spc="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b="1">
                          <a:latin typeface="Malgun Gothic"/>
                          <a:cs typeface="Malgun Gothic"/>
                        </a:rPr>
                        <a:t>조사평가</a:t>
                      </a:r>
                      <a:r>
                        <a:rPr dirty="0" sz="1100" spc="14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50">
                          <a:latin typeface="Arial Narrow"/>
                          <a:cs typeface="Arial Narrow"/>
                        </a:rPr>
                        <a:t>:</a:t>
                      </a:r>
                      <a:r>
                        <a:rPr dirty="0" sz="1150" spc="395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총점수</a:t>
                      </a:r>
                      <a:r>
                        <a:rPr dirty="0" sz="110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50점</a:t>
                      </a:r>
                      <a:r>
                        <a:rPr dirty="0" sz="110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중</a:t>
                      </a:r>
                      <a:r>
                        <a:rPr dirty="0" sz="110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43점</a:t>
                      </a:r>
                      <a:r>
                        <a:rPr dirty="0" sz="1100" spc="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이상이면</a:t>
                      </a:r>
                      <a:r>
                        <a:rPr dirty="0" sz="110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적합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,</a:t>
                      </a:r>
                      <a:r>
                        <a:rPr dirty="0" sz="1200" spc="21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 spc="-45">
                          <a:latin typeface="Gill Sans MT"/>
                          <a:cs typeface="Gill Sans MT"/>
                        </a:rPr>
                        <a:t>43</a:t>
                      </a:r>
                      <a:r>
                        <a:rPr dirty="0" sz="1100" spc="-45">
                          <a:latin typeface="Malgun Gothic"/>
                          <a:cs typeface="Malgun Gothic"/>
                        </a:rPr>
                        <a:t>점미만이면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부적합으로</a:t>
                      </a:r>
                      <a:r>
                        <a:rPr dirty="0" sz="1100" spc="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판정한다</a:t>
                      </a:r>
                      <a:r>
                        <a:rPr dirty="0" sz="1200" spc="-20">
                          <a:latin typeface="Gill Sans MT"/>
                          <a:cs typeface="Gill Sans MT"/>
                        </a:rPr>
                        <a:t>.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Narrow"/>
                          <a:cs typeface="Arial Narrow"/>
                        </a:rPr>
                        <a:t>&lt;</a:t>
                      </a:r>
                      <a:r>
                        <a:rPr dirty="0" sz="1100" spc="-10" b="1">
                          <a:latin typeface="Malgun Gothic"/>
                          <a:cs typeface="Malgun Gothic"/>
                        </a:rPr>
                        <a:t>감점기준</a:t>
                      </a:r>
                      <a:r>
                        <a:rPr dirty="0" sz="1150" spc="-10">
                          <a:latin typeface="Arial Narrow"/>
                          <a:cs typeface="Arial Narrow"/>
                        </a:rPr>
                        <a:t>&gt;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  <a:p>
                      <a:pPr marL="64769" marR="53975">
                        <a:lnSpc>
                          <a:spcPts val="2060"/>
                        </a:lnSpc>
                        <a:spcBef>
                          <a:spcPts val="105"/>
                        </a:spcBef>
                      </a:pPr>
                      <a:r>
                        <a:rPr dirty="0" sz="1100" b="1">
                          <a:latin typeface="Malgun Gothic"/>
                          <a:cs typeface="Malgun Gothic"/>
                        </a:rPr>
                        <a:t>정기</a:t>
                      </a:r>
                      <a:r>
                        <a:rPr dirty="0" sz="1100" spc="1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45" b="1">
                          <a:latin typeface="Malgun Gothic"/>
                          <a:cs typeface="Malgun Gothic"/>
                        </a:rPr>
                        <a:t>조사ㆍ평가</a:t>
                      </a:r>
                      <a:r>
                        <a:rPr dirty="0" sz="1100" spc="1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:</a:t>
                      </a:r>
                      <a:r>
                        <a:rPr dirty="0" sz="1200" spc="22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전년도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 정기</a:t>
                      </a:r>
                      <a:r>
                        <a:rPr dirty="0" sz="1100" spc="-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65">
                          <a:latin typeface="Malgun Gothic"/>
                          <a:cs typeface="Malgun Gothic"/>
                        </a:rPr>
                        <a:t>조사</a:t>
                      </a:r>
                      <a:r>
                        <a:rPr dirty="0" sz="100" spc="45">
                          <a:latin typeface="Eras Medium ITC"/>
                          <a:cs typeface="Eras Medium ITC"/>
                        </a:rPr>
                        <a:t>·</a:t>
                      </a:r>
                      <a:r>
                        <a:rPr dirty="0" sz="100" spc="170">
                          <a:latin typeface="Eras Medium ITC"/>
                          <a:cs typeface="Eras Medium ITC"/>
                        </a:rPr>
                        <a:t> </a:t>
                      </a:r>
                      <a:r>
                        <a:rPr dirty="0" sz="1100" spc="-20">
                          <a:latin typeface="Malgun Gothic"/>
                          <a:cs typeface="Malgun Gothic"/>
                        </a:rPr>
                        <a:t>평가의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60">
                          <a:latin typeface="Malgun Gothic"/>
                          <a:cs typeface="Malgun Gothic"/>
                        </a:rPr>
                        <a:t>개선조치를</a:t>
                      </a:r>
                      <a:r>
                        <a:rPr dirty="0" sz="1100" spc="-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45">
                          <a:latin typeface="Malgun Gothic"/>
                          <a:cs typeface="Malgun Gothic"/>
                        </a:rPr>
                        <a:t>이행하지</a:t>
                      </a:r>
                      <a:r>
                        <a:rPr dirty="0" sz="1100" spc="-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0">
                          <a:latin typeface="Malgun Gothic"/>
                          <a:cs typeface="Malgun Gothic"/>
                        </a:rPr>
                        <a:t>않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dirty="0" sz="11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dirty="0" sz="110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해당</a:t>
                      </a:r>
                      <a:r>
                        <a:rPr dirty="0" sz="1100" spc="-60">
                          <a:latin typeface="Malgun Gothic"/>
                          <a:cs typeface="Malgun Gothic"/>
                        </a:rPr>
                        <a:t> 항목에</a:t>
                      </a:r>
                      <a:r>
                        <a:rPr dirty="0" sz="1100" spc="-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dirty="0" sz="110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0">
                          <a:latin typeface="Malgun Gothic"/>
                          <a:cs typeface="Malgun Gothic"/>
                        </a:rPr>
                        <a:t>감점</a:t>
                      </a:r>
                      <a:r>
                        <a:rPr dirty="0" sz="110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55">
                          <a:latin typeface="Malgun Gothic"/>
                          <a:cs typeface="Malgun Gothic"/>
                        </a:rPr>
                        <a:t>점수의</a:t>
                      </a:r>
                      <a:r>
                        <a:rPr dirty="0" sz="110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55">
                          <a:latin typeface="Gill Sans MT"/>
                          <a:cs typeface="Gill Sans MT"/>
                        </a:rPr>
                        <a:t>2</a:t>
                      </a:r>
                      <a:r>
                        <a:rPr dirty="0" sz="1100" spc="-55">
                          <a:latin typeface="Malgun Gothic"/>
                          <a:cs typeface="Malgun Gothic"/>
                        </a:rPr>
                        <a:t>배를</a:t>
                      </a:r>
                      <a:r>
                        <a:rPr dirty="0" sz="1100" spc="-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0">
                          <a:latin typeface="Malgun Gothic"/>
                          <a:cs typeface="Malgun Gothic"/>
                        </a:rPr>
                        <a:t>감점한다</a:t>
                      </a:r>
                      <a:r>
                        <a:rPr dirty="0" sz="1200" spc="-10">
                          <a:latin typeface="Gill Sans MT"/>
                          <a:cs typeface="Gill Sans MT"/>
                        </a:rPr>
                        <a:t>.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158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71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102</ep:Words>
  <ep:PresentationFormat>On-screen Show (4:3)</ep:PresentationFormat>
  <ep:Paragraphs>46</ep:Paragraphs>
  <ep:Slides>6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ep:HeadingPairs>
  <ep:TitlesOfParts>
    <vt:vector size="7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2026-04-24T02:53:14.527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