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328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93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marL="135890" lvl="0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190">
                          <a:latin typeface="바탕"/>
                          <a:cs typeface="바탕"/>
                        </a:rPr>
                        <a:t>교육·훈련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4395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2299970" lvl="0" algn="ctr">
                        <a:lnSpc>
                          <a:spcPct val="100000"/>
                        </a:lnSpc>
                        <a:defRPr/>
                      </a:pPr>
                      <a:r>
                        <a:rPr sz="1300" spc="160">
                          <a:latin typeface="바탕"/>
                          <a:cs typeface="바탕"/>
                        </a:rPr>
                        <a:t>교육·훈련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계획</a:t>
                      </a:r>
                      <a:r>
                        <a:rPr sz="1300" spc="22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수립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marL="301625" marR="79375" lvl="0" indent="-237490">
                        <a:lnSpc>
                          <a:spcPct val="123100"/>
                        </a:lnSpc>
                        <a:spcBef>
                          <a:spcPts val="993"/>
                        </a:spcBef>
                        <a:buFont typeface="MS PGothic"/>
                        <a:buChar char="○"/>
                        <a:tabLst>
                          <a:tab pos="306705" algn="l"/>
                          <a:tab pos="1621790" algn="l"/>
                          <a:tab pos="252412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안전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립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299970" lvl="0" algn="ctr">
                        <a:lnSpc>
                          <a:spcPct val="100000"/>
                        </a:lnSpc>
                        <a:defRPr/>
                      </a:pPr>
                      <a:r>
                        <a:rPr sz="1300" spc="130">
                          <a:latin typeface="바탕"/>
                          <a:cs typeface="바탕"/>
                        </a:rPr>
                        <a:t>교육·훈련의</a:t>
                      </a:r>
                      <a:r>
                        <a:rPr sz="1300" spc="204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실시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시기</a:t>
                      </a:r>
                      <a:r>
                        <a:rPr sz="1300" spc="21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교육내용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spcBef>
                          <a:spcPts val="1430"/>
                        </a:spcBef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교육</a:t>
                      </a:r>
                      <a:r>
                        <a:rPr sz="13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사내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R="21590" lvl="0" algn="ctr">
                        <a:lnSpc>
                          <a:spcPct val="100000"/>
                        </a:lnSpc>
                        <a:spcBef>
                          <a:spcPts val="1130"/>
                        </a:spcBef>
                        <a:defRPr/>
                      </a:pPr>
                      <a:r>
                        <a:rPr sz="1150" spc="-31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1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3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15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65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1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2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사원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관련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교육·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훈련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교육훈련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안전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356870" lvl="1" indent="-129539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356870" algn="l"/>
                        </a:tabLst>
                        <a:defRPr/>
                      </a:pP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등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303530" marR="122555" lvl="0" indent="-203200" algn="just">
                        <a:lnSpc>
                          <a:spcPts val="161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44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자를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245">
                        <a:latin typeface="맑은 고딕 Semilight"/>
                        <a:cs typeface="맑은 고딕 Semilight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spcBef>
                          <a:spcPts val="170"/>
                        </a:spcBef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견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19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1130"/>
                        </a:spcBef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ACCP적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용업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1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1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50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1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50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1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64조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항,</a:t>
                      </a:r>
                      <a:r>
                        <a:rPr sz="12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2항,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3항)</a:t>
                      </a:r>
                      <a:endParaRPr sz="120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3530" marR="109855" lvl="0" indent="-203200" algn="just">
                        <a:lnSpc>
                          <a:spcPct val="126099"/>
                        </a:lnSpc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53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05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로부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6월</a:t>
                      </a:r>
                      <a:r>
                        <a:rPr sz="105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다만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증을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145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2시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간(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약처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지정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350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6시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간(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약처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지정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③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4시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간(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285"/>
                        </a:spcBef>
                        <a:defRPr/>
                      </a:pPr>
                      <a:r>
                        <a:rPr sz="1100" spc="-455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100" spc="37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약품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안전처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지정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7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350" lvl="0" algn="ctr">
                        <a:lnSpc>
                          <a:spcPct val="100000"/>
                        </a:lnSpc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ACCP적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용업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50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1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칙</a:t>
                      </a:r>
                      <a:r>
                        <a:rPr sz="12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64조</a:t>
                      </a:r>
                      <a:r>
                        <a:rPr sz="12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항,</a:t>
                      </a:r>
                      <a:r>
                        <a:rPr sz="12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2항)</a:t>
                      </a:r>
                      <a:endParaRPr sz="120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0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0965" lvl="0">
                        <a:lnSpc>
                          <a:spcPct val="100000"/>
                        </a:lnSpc>
                        <a:defRPr/>
                      </a:pPr>
                      <a:r>
                        <a:rPr sz="1100" spc="-385">
                          <a:latin typeface="MS PGothic"/>
                          <a:cs typeface="MS PGothic"/>
                        </a:rPr>
                        <a:t>✔</a:t>
                      </a:r>
                      <a:r>
                        <a:rPr sz="1100" spc="33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544195" lvl="0">
                        <a:lnSpc>
                          <a:spcPct val="100000"/>
                        </a:lnSpc>
                        <a:spcBef>
                          <a:spcPts val="325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4시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간(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544195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0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4시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간(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1100" spc="-455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100" spc="37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약품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안전처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지정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훈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417830" lvl="0">
                        <a:lnSpc>
                          <a:spcPct val="100000"/>
                        </a:lnSpc>
                        <a:spcBef>
                          <a:spcPts val="275"/>
                        </a:spcBef>
                        <a:defRPr/>
                      </a:pPr>
                      <a:r>
                        <a:rPr sz="1100" spc="-455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100" spc="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장과정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르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25105" y="2632113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14"/>
                </a:lnTo>
              </a:path>
              <a:path w="3561715" h="368935">
                <a:moveTo>
                  <a:pt x="21323" y="18275"/>
                </a:moveTo>
                <a:lnTo>
                  <a:pt x="21323" y="350138"/>
                </a:lnTo>
              </a:path>
              <a:path w="3561715" h="368935">
                <a:moveTo>
                  <a:pt x="3539871" y="18275"/>
                </a:moveTo>
                <a:lnTo>
                  <a:pt x="3539871" y="350138"/>
                </a:lnTo>
              </a:path>
              <a:path w="3561715" h="368935">
                <a:moveTo>
                  <a:pt x="3558146" y="0"/>
                </a:moveTo>
                <a:lnTo>
                  <a:pt x="3558146" y="368414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0"/>
                </a:moveTo>
                <a:lnTo>
                  <a:pt x="3542919" y="347090"/>
                </a:lnTo>
              </a:path>
              <a:path w="3561715" h="368935">
                <a:moveTo>
                  <a:pt x="0" y="365366"/>
                </a:moveTo>
                <a:lnTo>
                  <a:pt x="3561194" y="3653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017485" y="3384156"/>
            <a:ext cx="5892165" cy="1722120"/>
          </a:xfrm>
          <a:custGeom>
            <a:avLst/>
            <a:gdLst/>
            <a:ahLst/>
            <a:cxnLst/>
            <a:rect l="l" t="t" r="r" b="b"/>
            <a:pathLst>
              <a:path w="5892165" h="1722120">
                <a:moveTo>
                  <a:pt x="1523" y="0"/>
                </a:moveTo>
                <a:lnTo>
                  <a:pt x="1523" y="1721751"/>
                </a:lnTo>
              </a:path>
              <a:path w="5892165" h="1722120">
                <a:moveTo>
                  <a:pt x="5888621" y="0"/>
                </a:moveTo>
                <a:lnTo>
                  <a:pt x="5888621" y="1721751"/>
                </a:lnTo>
              </a:path>
              <a:path w="5892165" h="1722120">
                <a:moveTo>
                  <a:pt x="0" y="0"/>
                </a:moveTo>
                <a:lnTo>
                  <a:pt x="5891657" y="0"/>
                </a:lnTo>
              </a:path>
              <a:path w="5892165" h="1722120">
                <a:moveTo>
                  <a:pt x="0" y="296849"/>
                </a:moveTo>
                <a:lnTo>
                  <a:pt x="5891657" y="296849"/>
                </a:lnTo>
              </a:path>
              <a:path w="5892165" h="1722120">
                <a:moveTo>
                  <a:pt x="0" y="1721751"/>
                </a:moveTo>
                <a:lnTo>
                  <a:pt x="5891657" y="1721751"/>
                </a:lnTo>
              </a:path>
              <a:path w="5892165" h="1722120">
                <a:moveTo>
                  <a:pt x="5888621" y="0"/>
                </a:moveTo>
                <a:lnTo>
                  <a:pt x="5888621" y="1721751"/>
                </a:lnTo>
              </a:path>
              <a:path w="5892165" h="1722120">
                <a:moveTo>
                  <a:pt x="1523" y="0"/>
                </a:moveTo>
                <a:lnTo>
                  <a:pt x="1523" y="1721751"/>
                </a:lnTo>
              </a:path>
              <a:path w="5892165" h="1722120">
                <a:moveTo>
                  <a:pt x="0" y="1721751"/>
                </a:moveTo>
                <a:lnTo>
                  <a:pt x="5891657" y="1721751"/>
                </a:lnTo>
              </a:path>
              <a:path w="5892165" h="1722120">
                <a:moveTo>
                  <a:pt x="0" y="0"/>
                </a:moveTo>
                <a:lnTo>
                  <a:pt x="5891657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17485" y="5760516"/>
            <a:ext cx="5892165" cy="1986914"/>
          </a:xfrm>
          <a:custGeom>
            <a:avLst/>
            <a:gdLst/>
            <a:ahLst/>
            <a:cxnLst/>
            <a:rect l="l" t="t" r="r" b="b"/>
            <a:pathLst>
              <a:path w="5892165" h="1986915">
                <a:moveTo>
                  <a:pt x="1523" y="0"/>
                </a:moveTo>
                <a:lnTo>
                  <a:pt x="1523" y="1986648"/>
                </a:lnTo>
              </a:path>
              <a:path w="5892165" h="1986915">
                <a:moveTo>
                  <a:pt x="5888621" y="0"/>
                </a:moveTo>
                <a:lnTo>
                  <a:pt x="5888621" y="1986648"/>
                </a:lnTo>
              </a:path>
              <a:path w="5892165" h="1986915">
                <a:moveTo>
                  <a:pt x="0" y="0"/>
                </a:moveTo>
                <a:lnTo>
                  <a:pt x="5891657" y="0"/>
                </a:lnTo>
              </a:path>
              <a:path w="5892165" h="1986915">
                <a:moveTo>
                  <a:pt x="0" y="295325"/>
                </a:moveTo>
                <a:lnTo>
                  <a:pt x="5891657" y="295325"/>
                </a:lnTo>
              </a:path>
              <a:path w="5892165" h="1986915">
                <a:moveTo>
                  <a:pt x="0" y="1986648"/>
                </a:moveTo>
                <a:lnTo>
                  <a:pt x="5891657" y="1986648"/>
                </a:lnTo>
              </a:path>
              <a:path w="5892165" h="1986915">
                <a:moveTo>
                  <a:pt x="5888621" y="0"/>
                </a:moveTo>
                <a:lnTo>
                  <a:pt x="5888621" y="1986648"/>
                </a:lnTo>
              </a:path>
              <a:path w="5892165" h="1986915">
                <a:moveTo>
                  <a:pt x="1523" y="0"/>
                </a:moveTo>
                <a:lnTo>
                  <a:pt x="1523" y="1986648"/>
                </a:lnTo>
              </a:path>
              <a:path w="5892165" h="1986915">
                <a:moveTo>
                  <a:pt x="0" y="1986648"/>
                </a:moveTo>
                <a:lnTo>
                  <a:pt x="5891657" y="1986648"/>
                </a:lnTo>
              </a:path>
              <a:path w="5892165" h="1986915">
                <a:moveTo>
                  <a:pt x="0" y="0"/>
                </a:moveTo>
                <a:lnTo>
                  <a:pt x="5891657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017485" y="7914614"/>
            <a:ext cx="5892165" cy="1760220"/>
          </a:xfrm>
          <a:custGeom>
            <a:avLst/>
            <a:gdLst/>
            <a:ahLst/>
            <a:cxnLst/>
            <a:rect l="l" t="t" r="r" b="b"/>
            <a:pathLst>
              <a:path w="5892165" h="1760220">
                <a:moveTo>
                  <a:pt x="1523" y="0"/>
                </a:moveTo>
                <a:lnTo>
                  <a:pt x="1523" y="1759826"/>
                </a:lnTo>
              </a:path>
              <a:path w="5892165" h="1760220">
                <a:moveTo>
                  <a:pt x="5888621" y="0"/>
                </a:moveTo>
                <a:lnTo>
                  <a:pt x="5888621" y="1759826"/>
                </a:lnTo>
              </a:path>
              <a:path w="5892165" h="1760220">
                <a:moveTo>
                  <a:pt x="0" y="0"/>
                </a:moveTo>
                <a:lnTo>
                  <a:pt x="5891657" y="0"/>
                </a:lnTo>
              </a:path>
              <a:path w="5892165" h="1760220">
                <a:moveTo>
                  <a:pt x="0" y="295338"/>
                </a:moveTo>
                <a:lnTo>
                  <a:pt x="5891657" y="295338"/>
                </a:lnTo>
              </a:path>
              <a:path w="5892165" h="1760220">
                <a:moveTo>
                  <a:pt x="0" y="1759826"/>
                </a:moveTo>
                <a:lnTo>
                  <a:pt x="5891657" y="1759826"/>
                </a:lnTo>
              </a:path>
              <a:path w="5892165" h="1760220">
                <a:moveTo>
                  <a:pt x="5888621" y="0"/>
                </a:moveTo>
                <a:lnTo>
                  <a:pt x="5888621" y="1759826"/>
                </a:lnTo>
              </a:path>
              <a:path w="5892165" h="1760220">
                <a:moveTo>
                  <a:pt x="1523" y="0"/>
                </a:moveTo>
                <a:lnTo>
                  <a:pt x="1523" y="1759826"/>
                </a:lnTo>
              </a:path>
              <a:path w="5892165" h="1760220">
                <a:moveTo>
                  <a:pt x="0" y="1759826"/>
                </a:moveTo>
                <a:lnTo>
                  <a:pt x="5891657" y="1759826"/>
                </a:lnTo>
              </a:path>
              <a:path w="5892165" h="1760220">
                <a:moveTo>
                  <a:pt x="0" y="0"/>
                </a:moveTo>
                <a:lnTo>
                  <a:pt x="5891657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72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6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2026-04-24T02:54:01.772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