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75" r:id="rId2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38617" y="4149367"/>
            <a:ext cx="2479265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3271" y="10143094"/>
            <a:ext cx="412114" cy="201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Relationship Id="rId2" Type="http://schemas.openxmlformats.org/officeDocument/2006/relationships/image" Target="../media/image1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843838" y="1394460"/>
            <a:ext cx="3596640" cy="368935"/>
          </a:xfrm>
          <a:custGeom>
            <a:avLst/>
            <a:gdLst/>
            <a:ahLst/>
            <a:cxnLst/>
            <a:rect l="l" t="t" r="r" b="b"/>
            <a:pathLst>
              <a:path w="3596640" h="368935">
                <a:moveTo>
                  <a:pt x="3047" y="0"/>
                </a:moveTo>
                <a:lnTo>
                  <a:pt x="3047" y="368401"/>
                </a:lnTo>
              </a:path>
              <a:path w="3596640" h="368935">
                <a:moveTo>
                  <a:pt x="21323" y="18262"/>
                </a:moveTo>
                <a:lnTo>
                  <a:pt x="21323" y="350139"/>
                </a:lnTo>
              </a:path>
              <a:path w="3596640" h="368935">
                <a:moveTo>
                  <a:pt x="3574910" y="18262"/>
                </a:moveTo>
                <a:lnTo>
                  <a:pt x="3574910" y="350139"/>
                </a:lnTo>
              </a:path>
              <a:path w="3596640" h="368935">
                <a:moveTo>
                  <a:pt x="3593185" y="0"/>
                </a:moveTo>
                <a:lnTo>
                  <a:pt x="3593185" y="368401"/>
                </a:lnTo>
              </a:path>
              <a:path w="3596640" h="368935">
                <a:moveTo>
                  <a:pt x="0" y="3048"/>
                </a:moveTo>
                <a:lnTo>
                  <a:pt x="3596233" y="3048"/>
                </a:lnTo>
              </a:path>
              <a:path w="3596640" h="368935">
                <a:moveTo>
                  <a:pt x="18275" y="21310"/>
                </a:moveTo>
                <a:lnTo>
                  <a:pt x="3577958" y="21310"/>
                </a:lnTo>
              </a:path>
              <a:path w="3596640" h="368935">
                <a:moveTo>
                  <a:pt x="18275" y="347091"/>
                </a:moveTo>
                <a:lnTo>
                  <a:pt x="3577958" y="347091"/>
                </a:lnTo>
              </a:path>
              <a:path w="3596640" h="368935">
                <a:moveTo>
                  <a:pt x="0" y="365353"/>
                </a:moveTo>
                <a:lnTo>
                  <a:pt x="3596233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962647" y="2822409"/>
          <a:ext cx="5821680" cy="1906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59560"/>
                <a:gridCol w="4182745"/>
              </a:tblGrid>
              <a:tr h="363220">
                <a:tc>
                  <a:txBody>
                    <a:bodyPr/>
                    <a:lstStyle/>
                    <a:p>
                      <a:pPr marL="48768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건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19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1200" spc="4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8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4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항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19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050" spc="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0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1050" spc="3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0">
                          <a:latin typeface="Malgun Gothic"/>
                          <a:cs typeface="Malgun Gothic"/>
                        </a:rPr>
                        <a:t>0</a:t>
                      </a:r>
                      <a:r>
                        <a:rPr dirty="0" sz="1050" spc="-2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330">
                          <a:latin typeface="Batang"/>
                          <a:cs typeface="Batang"/>
                        </a:rPr>
                        <a:t>∼</a:t>
                      </a:r>
                      <a:r>
                        <a:rPr dirty="0" sz="1000" spc="4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50" spc="-21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0">
                          <a:latin typeface="Malgun Gothic"/>
                          <a:cs typeface="Malgun Gothic"/>
                        </a:rPr>
                        <a:t>0</a:t>
                      </a:r>
                      <a:r>
                        <a:rPr dirty="0" sz="1050" spc="-2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380">
                          <a:latin typeface="Batang"/>
                          <a:cs typeface="Batang"/>
                        </a:rPr>
                        <a:t>℃</a:t>
                      </a:r>
                      <a:endParaRPr sz="10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0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000" spc="5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1050" spc="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1050" spc="4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0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4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0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10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dirty="0" sz="1050" spc="-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되</a:t>
                      </a:r>
                      <a:r>
                        <a:rPr dirty="0" sz="10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3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0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고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6289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0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dirty="0" sz="1050" spc="-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"/>
                          <a:cs typeface="Malgun Gothic"/>
                        </a:rPr>
                        <a:t>키</a:t>
                      </a:r>
                      <a:r>
                        <a:rPr dirty="0" sz="1050" spc="-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0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4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0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"/>
                          <a:cs typeface="Malgun Gothic"/>
                        </a:rPr>
                        <a:t>뒤</a:t>
                      </a:r>
                      <a:r>
                        <a:rPr dirty="0" sz="1050" spc="3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"/>
                          <a:cs typeface="Malgun Gothic"/>
                        </a:rPr>
                        <a:t>토</a:t>
                      </a:r>
                      <a:r>
                        <a:rPr dirty="0" sz="1050" spc="-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105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62890" marR="89535" indent="-196850">
                        <a:lnSpc>
                          <a:spcPct val="126699"/>
                        </a:lnSpc>
                      </a:pPr>
                      <a:r>
                        <a:rPr dirty="0" sz="10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000" spc="5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때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되</a:t>
                      </a:r>
                      <a:r>
                        <a:rPr dirty="0" sz="10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었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"/>
                          <a:cs typeface="Malgun Gothic"/>
                        </a:rPr>
                        <a:t>던</a:t>
                      </a:r>
                      <a:r>
                        <a:rPr dirty="0" sz="1050" spc="4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05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10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105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체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0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1050" spc="4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9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4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4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050" spc="4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4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1050" spc="10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algn="ctr" marR="18415">
                        <a:lnSpc>
                          <a:spcPts val="1230"/>
                        </a:lnSpc>
                      </a:pPr>
                      <a:r>
                        <a:rPr dirty="0" sz="1050" spc="-265">
                          <a:latin typeface="Malgun Gothic"/>
                          <a:cs typeface="Malgun Gothic"/>
                        </a:rPr>
                        <a:t>영</a:t>
                      </a:r>
                      <a:r>
                        <a:rPr dirty="0" sz="1050" spc="-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10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050" spc="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algn="ctr" marL="116205" marR="135255">
                        <a:lnSpc>
                          <a:spcPct val="126699"/>
                        </a:lnSpc>
                        <a:spcBef>
                          <a:spcPts val="10"/>
                        </a:spcBef>
                      </a:pP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별</a:t>
                      </a:r>
                      <a:r>
                        <a:rPr dirty="0" sz="10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0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착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여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algn="ctr" marR="31750">
                        <a:lnSpc>
                          <a:spcPts val="1210"/>
                        </a:lnSpc>
                        <a:spcBef>
                          <a:spcPts val="335"/>
                        </a:spcBef>
                      </a:pP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90">
                          <a:latin typeface="Malgun Gothic Semilight"/>
                          <a:cs typeface="Malgun Gothic Semilight"/>
                        </a:rPr>
                        <a:t>리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48645" y="568585"/>
          <a:ext cx="6046470" cy="9411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2.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선행요건관리기준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30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-10">
                          <a:latin typeface="바탕"/>
                          <a:cs typeface="바탕"/>
                        </a:rPr>
                        <a:t>일반위생관리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762365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9565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6)</a:t>
                      </a:r>
                      <a:r>
                        <a:rPr sz="1300" spc="8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100">
                          <a:latin typeface="바탕"/>
                          <a:cs typeface="바탕"/>
                        </a:rPr>
                        <a:t>입고·보관관리</a:t>
                      </a:r>
                      <a:endParaRPr sz="1300" spc="100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00355" marR="74930" lvl="0" indent="-236220" algn="just">
                        <a:lnSpc>
                          <a:spcPct val="115399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  <a:tab pos="310515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료는</a:t>
                      </a:r>
                      <a:r>
                        <a:rPr sz="1300" spc="5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착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즉</a:t>
                      </a:r>
                      <a:r>
                        <a:rPr sz="1250" spc="-22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수를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6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상온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6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장시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6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않도록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종료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1300" spc="7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목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6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장조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건</a:t>
                      </a:r>
                      <a:r>
                        <a:rPr sz="1250" spc="-15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라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신</a:t>
                      </a:r>
                      <a:r>
                        <a:rPr sz="1250" spc="-16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히</a:t>
                      </a:r>
                      <a:r>
                        <a:rPr sz="1300" spc="6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장/냉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창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등으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관한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175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0355" marR="79375" lvl="0" indent="-236220" algn="just">
                        <a:lnSpc>
                          <a:spcPct val="115399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</a:tabLst>
                        <a:defRPr/>
                      </a:pP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자가품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질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사서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"/>
                          <a:cs typeface="맑은 고딕"/>
                        </a:rPr>
                        <a:t>험</a:t>
                      </a:r>
                      <a:r>
                        <a:rPr sz="1250" spc="-13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성적서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15">
                          <a:latin typeface="맑은 고딕"/>
                          <a:cs typeface="맑은 고딕"/>
                        </a:rPr>
                        <a:t>령</a:t>
                      </a:r>
                      <a:r>
                        <a:rPr sz="1250" spc="-8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250" spc="-190">
                          <a:latin typeface="맑은 고딕"/>
                          <a:cs typeface="맑은 고딕"/>
                        </a:rPr>
                        <a:t>능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목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"/>
                          <a:cs typeface="맑은 고딕"/>
                        </a:rPr>
                        <a:t>험</a:t>
                      </a:r>
                      <a:r>
                        <a:rPr sz="1250" spc="-13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적서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사를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농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축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산물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"/>
                          <a:cs typeface="맑은 고딕"/>
                        </a:rPr>
                        <a:t>험</a:t>
                      </a:r>
                      <a:r>
                        <a:rPr sz="1250" spc="-13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성적서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15">
                          <a:latin typeface="맑은 고딕"/>
                          <a:cs typeface="맑은 고딕"/>
                        </a:rPr>
                        <a:t>령</a:t>
                      </a:r>
                      <a:r>
                        <a:rPr sz="1250" spc="-8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려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목</a:t>
                      </a:r>
                      <a:r>
                        <a:rPr sz="1250" spc="-9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안(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능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사를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0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4005" marR="76835" lvl="0" indent="-229870" algn="just">
                        <a:lnSpc>
                          <a:spcPct val="115399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</a:tabLst>
                        <a:defRPr/>
                      </a:pP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유통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과하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였</a:t>
                      </a:r>
                      <a:r>
                        <a:rPr sz="1250" spc="-2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"/>
                          <a:cs typeface="맑은 고딕"/>
                        </a:rPr>
                        <a:t>험</a:t>
                      </a:r>
                      <a:r>
                        <a:rPr sz="1250" spc="-13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성적서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안검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료는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즉</a:t>
                      </a:r>
                      <a:r>
                        <a:rPr sz="1250" spc="-22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취</a:t>
                      </a:r>
                      <a:r>
                        <a:rPr sz="1250" spc="-1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사항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처</a:t>
                      </a:r>
                      <a:r>
                        <a:rPr sz="1250" spc="-114">
                          <a:latin typeface="맑은 고딕"/>
                          <a:cs typeface="맑은 고딕"/>
                        </a:rPr>
                        <a:t> 	</a:t>
                      </a:r>
                      <a:r>
                        <a:rPr sz="1250" spc="-425">
                          <a:latin typeface="맑은 고딕"/>
                          <a:cs typeface="맑은 고딕"/>
                        </a:rPr>
                        <a:t>변</a:t>
                      </a:r>
                      <a:r>
                        <a:rPr sz="1250" spc="-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50">
                          <a:latin typeface="맑은 고딕"/>
                          <a:cs typeface="맑은 고딕"/>
                        </a:rPr>
                        <a:t>책</a:t>
                      </a:r>
                      <a:r>
                        <a:rPr sz="1250" spc="-1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419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4005" marR="88900" lvl="0" indent="-229870" algn="just">
                        <a:lnSpc>
                          <a:spcPct val="115399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사자는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장고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온도를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"/>
                          <a:cs typeface="맑은 고딕"/>
                        </a:rPr>
                        <a:t>획</a:t>
                      </a:r>
                      <a:r>
                        <a:rPr sz="1250" spc="-13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라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기적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이탈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였</a:t>
                      </a:r>
                      <a:r>
                        <a:rPr sz="1250" spc="-2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즉</a:t>
                      </a:r>
                      <a:r>
                        <a:rPr sz="1250" spc="-22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25">
                          <a:latin typeface="맑은 고딕"/>
                          <a:cs typeface="맑은 고딕"/>
                        </a:rPr>
                        <a:t>찾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150">
                          <a:latin typeface="맑은 고딕"/>
                          <a:cs typeface="맑은 고딕"/>
                        </a:rPr>
                        <a:t>아</a:t>
                      </a:r>
                      <a:r>
                        <a:rPr sz="1250" spc="25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50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0355" marR="55244" lvl="0" indent="-236220" algn="just">
                        <a:lnSpc>
                          <a:spcPct val="107700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  <a:tab pos="311785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6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6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목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축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산물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가공품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250" spc="-190">
                          <a:latin typeface="맑은 고딕"/>
                          <a:cs typeface="맑은 고딕"/>
                        </a:rPr>
                        <a:t>능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각각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관한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려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90">
                          <a:latin typeface="맑은 고딕"/>
                          <a:cs typeface="맑은 고딕"/>
                        </a:rPr>
                        <a:t>울</a:t>
                      </a:r>
                      <a:r>
                        <a:rPr sz="1250" spc="39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않도록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충분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히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격</a:t>
                      </a:r>
                      <a:r>
                        <a:rPr sz="1250" spc="-1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"/>
                          <a:cs typeface="맑은 고딕"/>
                        </a:rPr>
                        <a:t>켜</a:t>
                      </a:r>
                      <a:r>
                        <a:rPr sz="1250" spc="-13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구분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관한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39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0355" marR="85725" lvl="0" indent="-236220" algn="just">
                        <a:lnSpc>
                          <a:spcPct val="115399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  <a:tab pos="302895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봉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봉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않은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25">
                          <a:latin typeface="맑은 고딕"/>
                          <a:cs typeface="맑은 고딕"/>
                        </a:rPr>
                        <a:t>변</a:t>
                      </a:r>
                      <a:r>
                        <a:rPr sz="1250" spc="6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225">
                          <a:latin typeface="맑은 고딕"/>
                          <a:cs typeface="맑은 고딕"/>
                        </a:rPr>
                        <a:t>환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로부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00">
                          <a:latin typeface="맑은 고딕"/>
                          <a:cs typeface="맑은 고딕"/>
                        </a:rPr>
                        <a:t>터</a:t>
                      </a:r>
                      <a:r>
                        <a:rPr sz="1250" spc="-10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밀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봉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관한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39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0355" marR="76835" lvl="0" indent="-236220" algn="just">
                        <a:lnSpc>
                          <a:spcPct val="115399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  <a:tab pos="314960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7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품은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7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6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라</a:t>
                      </a:r>
                      <a:r>
                        <a:rPr sz="1300" spc="6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구분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관하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상황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처</a:t>
                      </a:r>
                      <a:r>
                        <a:rPr sz="1250" spc="-16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락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처</a:t>
                      </a:r>
                      <a:r>
                        <a:rPr sz="1250" spc="50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히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악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63050" y="3977856"/>
            <a:ext cx="3705898" cy="733767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</ep:Words>
  <ep:PresentationFormat>On-screen Show (4:3)</ep:PresentationFormat>
  <ep:Paragraphs>2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Theme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2026-04-24T08:12:49.000</dcterms:created>
  <dc:creator>최규덕</dc:creator>
  <cp:lastModifiedBy>Com</cp:lastModifiedBy>
  <dcterms:modified xsi:type="dcterms:W3CDTF">2026-04-26T01:52:07.497</dcterms:modified>
  <cp:revision>14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