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59" r:id="rId2"/>
  </p:sldIdLst>
  <p:sldSz cx="10680700" cy="10680700"/>
  <p:notesSz cx="106807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228"/>
            <a:ext cx="6800850" cy="1708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1329" y="10143094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"/>
          <p:cNvSpPr txBox="1">
            <a:spLocks noGrp="1"/>
          </p:cNvSpPr>
          <p:nvPr>
            <p:ph type="sldNum" sz="quarter" idx="7"/>
          </p:nvPr>
        </p:nvSpPr>
        <p:spPr>
          <a:xfrm>
            <a:off x="5340350" y="10259807"/>
            <a:ext cx="412114" cy="172481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/>
              <a:t>-</a:t>
            </a:r>
            <a:r>
              <a:rPr spc="75"/>
              <a:t> </a:t>
            </a:r>
            <a:fld id="{81D60167-4931-47E6-BA6A-407CBD079E47}" type="slidenum">
              <a:rPr spc="-10"/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4</a:t>
            </a:fld>
            <a:r>
              <a:rPr spc="75"/>
              <a:t> </a:t>
            </a:r>
            <a:r>
              <a:rPr spc="-50"/>
              <a:t>-</a:t>
            </a:r>
            <a:endParaRPr spc="-50"/>
          </a:p>
        </p:txBody>
      </p:sp>
      <p:sp>
        <p:nvSpPr>
          <p:cNvPr id="2" name="모서리가 둥근 직사각형"/>
          <p:cNvSpPr txBox="1"/>
          <p:nvPr/>
        </p:nvSpPr>
        <p:spPr>
          <a:xfrm>
            <a:off x="2524518" y="692150"/>
            <a:ext cx="6080760" cy="205613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29845" rIns="0" bIns="0">
            <a:spAutoFit/>
          </a:bodyPr>
          <a:lstStyle/>
          <a:p>
            <a:pPr marL="63500" lvl="0">
              <a:lnSpc>
                <a:spcPct val="100000"/>
              </a:lnSpc>
              <a:spcBef>
                <a:spcPts val="234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180">
                <a:latin typeface="Segoe UI Symbol"/>
                <a:cs typeface="Segoe UI Symbol"/>
              </a:rPr>
              <a:t> </a:t>
            </a:r>
            <a:r>
              <a:rPr sz="1200" spc="-10">
                <a:latin typeface="바탕"/>
                <a:cs typeface="바탕"/>
              </a:rPr>
              <a:t>기록(점검표)</a:t>
            </a:r>
            <a:r>
              <a:rPr sz="1200" spc="11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14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2.</a:t>
            </a:r>
            <a:r>
              <a:rPr sz="1200" spc="110">
                <a:latin typeface="바탕"/>
                <a:cs typeface="바탕"/>
              </a:rPr>
              <a:t> </a:t>
            </a:r>
            <a:r>
              <a:rPr sz="1200" spc="-45">
                <a:latin typeface="바탕"/>
                <a:cs typeface="바탕"/>
              </a:rPr>
              <a:t>중요관리점(CCP)</a:t>
            </a:r>
            <a:r>
              <a:rPr sz="1200" spc="110">
                <a:latin typeface="바탕"/>
                <a:cs typeface="바탕"/>
              </a:rPr>
              <a:t> </a:t>
            </a:r>
            <a:r>
              <a:rPr sz="1200" spc="-10">
                <a:latin typeface="바탕"/>
                <a:cs typeface="바탕"/>
              </a:rPr>
              <a:t>검증점검표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3" name="모서리가 둥근 직사각형"/>
          <p:cNvGraphicFramePr>
            <a:graphicFrameLocks noGrp="1"/>
          </p:cNvGraphicFramePr>
          <p:nvPr/>
        </p:nvGraphicFramePr>
        <p:xfrm>
          <a:off x="2517666" y="1106989"/>
          <a:ext cx="6078217" cy="90062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1365250"/>
                <a:gridCol w="687705"/>
                <a:gridCol w="937260"/>
                <a:gridCol w="611504"/>
                <a:gridCol w="323850"/>
                <a:gridCol w="654050"/>
                <a:gridCol w="621029"/>
              </a:tblGrid>
              <a:tr h="223520">
                <a:tc rowSpan="2" gridSpan="5">
                  <a:txBody>
                    <a:bodyPr vert="horz" lIns="0" tIns="84455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665"/>
                        </a:spcBef>
                        <a:defRPr/>
                      </a:pPr>
                      <a:r>
                        <a:rPr sz="1600">
                          <a:latin typeface="바탕"/>
                          <a:cs typeface="바탕"/>
                        </a:rPr>
                        <a:t>중요관리점(CCP)</a:t>
                      </a:r>
                      <a:r>
                        <a:rPr sz="1600" spc="104">
                          <a:latin typeface="바탕"/>
                          <a:cs typeface="바탕"/>
                        </a:rPr>
                        <a:t>  </a:t>
                      </a:r>
                      <a:r>
                        <a:rPr sz="1600" spc="-20">
                          <a:latin typeface="바탕"/>
                          <a:cs typeface="바탕"/>
                        </a:rPr>
                        <a:t>검증점검표</a:t>
                      </a:r>
                      <a:endParaRPr sz="1600" spc="-20">
                        <a:latin typeface="바탕"/>
                        <a:cs typeface="바탕"/>
                      </a:endParaRPr>
                    </a:p>
                    <a:p>
                      <a:pPr marR="12700" lvl="0" algn="ctr">
                        <a:lnSpc>
                          <a:spcPct val="100000"/>
                        </a:lnSpc>
                        <a:spcBef>
                          <a:spcPts val="1180"/>
                        </a:spcBef>
                        <a:defRPr/>
                      </a:pP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050" spc="12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050" spc="11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11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44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>
                  <a:txBody>
                    <a:bodyPr vert="horz" lIns="0" tIns="123189" rIns="0" bIns="0" anchor="t" anchorCtr="0"/>
                    <a:lstStyle/>
                    <a:p>
                      <a:pPr marL="93980" marR="114935" lvl="0">
                        <a:lnSpc>
                          <a:spcPct val="122400"/>
                        </a:lnSpc>
                        <a:spcBef>
                          <a:spcPts val="968"/>
                        </a:spcBef>
                        <a:defRPr/>
                      </a:pPr>
                      <a:r>
                        <a:rPr sz="1200" spc="-45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25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318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31115" rIns="0" bIns="0" anchor="t" anchorCtr="0"/>
                    <a:lstStyle/>
                    <a:p>
                      <a:pPr marR="20955" lvl="0" algn="ctr">
                        <a:lnSpc>
                          <a:spcPct val="100000"/>
                        </a:lnSpc>
                        <a:spcBef>
                          <a:spcPts val="245"/>
                        </a:spcBef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홰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썹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11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31115" rIns="0" bIns="0" anchor="t" anchorCtr="0"/>
                    <a:lstStyle/>
                    <a:p>
                      <a:pPr marR="20955" lvl="0" algn="ctr">
                        <a:lnSpc>
                          <a:spcPct val="100000"/>
                        </a:lnSpc>
                        <a:spcBef>
                          <a:spcPts val="245"/>
                        </a:spcBef>
                        <a:defRPr/>
                      </a:pP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썹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틴</a:t>
                      </a:r>
                      <a:r>
                        <a:rPr sz="9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11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534035">
                <a:tc gridSpan="5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844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2318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31470">
                <a:tc>
                  <a:txBody>
                    <a:bodyPr vert="horz" lIns="0" tIns="76835" rIns="0" bIns="0" anchor="t" anchorCtr="0"/>
                    <a:lstStyle/>
                    <a:p>
                      <a:pPr marR="8890" lvl="0" algn="ctr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76835" rIns="0" bIns="0" anchor="t" anchorCtr="0"/>
                    <a:lstStyle/>
                    <a:p>
                      <a:pPr marL="283210" lvl="0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86690">
                <a:tc rowSpan="2">
                  <a:txBody>
                    <a:bodyPr vert="horz" lIns="0" tIns="97790" rIns="0" bIns="0" anchor="t" anchorCtr="0"/>
                    <a:lstStyle/>
                    <a:p>
                      <a:pPr marR="22860" lvl="0" algn="ctr">
                        <a:lnSpc>
                          <a:spcPct val="100000"/>
                        </a:lnSpc>
                        <a:spcBef>
                          <a:spcPts val="770"/>
                        </a:spcBef>
                        <a:defRPr/>
                      </a:pP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77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gridSpan="5">
                  <a:txBody>
                    <a:bodyPr vert="horz" lIns="0" tIns="97790" rIns="0" bIns="0" anchor="t" anchorCtr="0"/>
                    <a:lstStyle/>
                    <a:p>
                      <a:pPr marL="26034" lvl="0" algn="ctr">
                        <a:lnSpc>
                          <a:spcPct val="100000"/>
                        </a:lnSpc>
                        <a:spcBef>
                          <a:spcPts val="770"/>
                        </a:spcBef>
                        <a:defRPr/>
                      </a:pP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0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77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5080" rIns="0" bIns="0" anchor="t" anchorCtr="0"/>
                    <a:lstStyle/>
                    <a:p>
                      <a:pPr marR="15240" lvl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defRPr/>
                      </a:pP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0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885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977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977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5080" rIns="0" bIns="0" anchor="t" anchorCtr="0"/>
                    <a:lstStyle/>
                    <a:p>
                      <a:pPr marR="13335" lvl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defRPr/>
                      </a:pP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예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0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5080" rIns="0" bIns="0" anchor="t" anchorCtr="0"/>
                    <a:lstStyle/>
                    <a:p>
                      <a:pPr marR="6985" lvl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defRPr/>
                      </a:pPr>
                      <a:r>
                        <a:rPr sz="1050" spc="-225">
                          <a:latin typeface="맑은 고딕 Semilight"/>
                          <a:cs typeface="맑은 고딕 Semilight"/>
                        </a:rPr>
                        <a:t>아니</a:t>
                      </a:r>
                      <a:r>
                        <a:rPr sz="105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오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0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50038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5">
                  <a:txBody>
                    <a:bodyPr vert="horz" lIns="0" tIns="62865" rIns="0" bIns="0" anchor="t" anchorCtr="0"/>
                    <a:lstStyle/>
                    <a:p>
                      <a:pPr marL="80645" marR="74930" lvl="0">
                        <a:lnSpc>
                          <a:spcPts val="1430"/>
                        </a:lnSpc>
                        <a:spcBef>
                          <a:spcPts val="494"/>
                        </a:spcBef>
                        <a:defRPr/>
                      </a:pP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종사자가</a:t>
                      </a:r>
                      <a:r>
                        <a:rPr sz="120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주기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으로</a:t>
                      </a:r>
                      <a:r>
                        <a:rPr sz="12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가열온도</a:t>
                      </a:r>
                      <a:r>
                        <a:rPr sz="12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2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가열시간을</a:t>
                      </a:r>
                      <a:r>
                        <a:rPr sz="120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확인하고</a:t>
                      </a:r>
                      <a:r>
                        <a:rPr sz="120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120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5">
                          <a:latin typeface="맑은 고딕 Semilight"/>
                          <a:cs typeface="맑은 고딕 Semilight"/>
                        </a:rPr>
                        <a:t>용을</a:t>
                      </a:r>
                      <a:r>
                        <a:rPr sz="12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5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하고</a:t>
                      </a:r>
                      <a:r>
                        <a:rPr sz="120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있습니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까?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286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146050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1150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46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46050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1150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46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1813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7">
                  <a:txBody>
                    <a:bodyPr vert="horz" lIns="0" tIns="54610" rIns="0" bIns="0" anchor="t" anchorCtr="0"/>
                    <a:lstStyle/>
                    <a:p>
                      <a:pPr marL="80645" lvl="0">
                        <a:lnSpc>
                          <a:spcPct val="100000"/>
                        </a:lnSpc>
                        <a:spcBef>
                          <a:spcPts val="430"/>
                        </a:spcBef>
                        <a:tabLst>
                          <a:tab pos="1454150" algn="l"/>
                          <a:tab pos="1798320" algn="l"/>
                          <a:tab pos="2203450" algn="l"/>
                          <a:tab pos="2547620" algn="l"/>
                          <a:tab pos="3128010" algn="l"/>
                        </a:tabLst>
                        <a:defRPr/>
                      </a:pP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모니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2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2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5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12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09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~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09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까지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12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0">
                          <a:latin typeface="맑은 고딕 Semilight"/>
                          <a:cs typeface="맑은 고딕 Semilight"/>
                        </a:rPr>
                        <a:t>확인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461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9116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5">
                  <a:txBody>
                    <a:bodyPr vert="horz" lIns="0" tIns="92710" rIns="0" bIns="0" anchor="t" anchorCtr="0"/>
                    <a:lstStyle/>
                    <a:p>
                      <a:pPr marL="80645" lvl="0">
                        <a:lnSpc>
                          <a:spcPct val="100000"/>
                        </a:lnSpc>
                        <a:spcBef>
                          <a:spcPts val="730"/>
                        </a:spcBef>
                        <a:defRPr/>
                      </a:pPr>
                      <a:r>
                        <a:rPr sz="1200" spc="-365">
                          <a:latin typeface="맑은 고딕 Semilight"/>
                          <a:cs typeface="맑은 고딕 Semilight"/>
                        </a:rPr>
                        <a:t>오븐기</a:t>
                      </a:r>
                      <a:r>
                        <a:rPr sz="12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35">
                          <a:latin typeface="맑은 고딕 Semilight"/>
                          <a:cs typeface="맑은 고딕 Semilight"/>
                        </a:rPr>
                        <a:t>온도계/타이머</a:t>
                      </a:r>
                      <a:r>
                        <a:rPr sz="12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20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2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2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30">
                          <a:latin typeface="맑은 고딕 Semilight"/>
                          <a:cs typeface="맑은 고딕 Semilight"/>
                        </a:rPr>
                        <a:t>이상</a:t>
                      </a:r>
                      <a:r>
                        <a:rPr sz="120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59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 ·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교정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5">
                          <a:latin typeface="맑은 고딕 Semilight"/>
                          <a:cs typeface="맑은 고딕 Semilight"/>
                        </a:rPr>
                        <a:t>이루어지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20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있습니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까?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271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92710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730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9271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92710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730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9271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16002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7">
                  <a:txBody>
                    <a:bodyPr vert="horz" lIns="0" tIns="0" rIns="0" bIns="0" anchor="t" anchorCtr="0"/>
                    <a:lstStyle/>
                    <a:p>
                      <a:pPr marL="80645" lvl="0">
                        <a:lnSpc>
                          <a:spcPts val="1165"/>
                        </a:lnSpc>
                        <a:defRPr/>
                      </a:pPr>
                      <a:r>
                        <a:rPr sz="1200" spc="-459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2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5">
                          <a:latin typeface="맑은 고딕 Semilight"/>
                          <a:cs typeface="맑은 고딕 Semilight"/>
                        </a:rPr>
                        <a:t>교정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95580">
                <a:tc>
                  <a:txBody>
                    <a:bodyPr vert="horz" lIns="0" tIns="0" rIns="0" bIns="0" anchor="t" anchorCtr="0"/>
                    <a:lstStyle/>
                    <a:p>
                      <a:pPr marL="32384" lvl="0" algn="ctr">
                        <a:lnSpc>
                          <a:spcPts val="1005"/>
                        </a:lnSpc>
                        <a:defRPr/>
                      </a:pP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가열(굽기)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7">
                  <a:txBody>
                    <a:bodyPr vert="horz" lIns="0" tIns="5080" rIns="0" bIns="0" anchor="t" anchorCtr="0"/>
                    <a:lstStyle/>
                    <a:p>
                      <a:pPr marL="80645" lvl="0">
                        <a:lnSpc>
                          <a:spcPts val="1400"/>
                        </a:lnSpc>
                        <a:spcBef>
                          <a:spcPts val="40"/>
                        </a:spcBef>
                        <a:tabLst>
                          <a:tab pos="807085" algn="l"/>
                          <a:tab pos="1093470" algn="l"/>
                          <a:tab pos="1381125" algn="l"/>
                          <a:tab pos="2289175" algn="l"/>
                          <a:tab pos="3015615" algn="l"/>
                          <a:tab pos="3302000" algn="l"/>
                          <a:tab pos="3589654" algn="l"/>
                        </a:tabLst>
                        <a:defRPr/>
                      </a:pPr>
                      <a:r>
                        <a:rPr sz="1200" spc="-330">
                          <a:latin typeface="맑은 고딕 Semilight"/>
                          <a:cs typeface="맑은 고딕 Semilight"/>
                        </a:rPr>
                        <a:t>온도계</a:t>
                      </a:r>
                      <a:r>
                        <a:rPr sz="12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70">
                          <a:latin typeface="맑은 고딕 Semilight"/>
                          <a:cs typeface="맑은 고딕 Semilight"/>
                        </a:rPr>
                        <a:t>년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09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345">
                          <a:latin typeface="맑은 고딕 Semilight"/>
                          <a:cs typeface="맑은 고딕 Semilight"/>
                        </a:rPr>
                        <a:t>타이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5">
                          <a:latin typeface="맑은 고딕 Semilight"/>
                          <a:cs typeface="맑은 고딕 Semilight"/>
                        </a:rPr>
                        <a:t>머</a:t>
                      </a:r>
                      <a:r>
                        <a:rPr sz="12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70">
                          <a:latin typeface="맑은 고딕 Semilight"/>
                          <a:cs typeface="맑은 고딕 Semilight"/>
                        </a:rPr>
                        <a:t>년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09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0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54330">
                <a:tc>
                  <a:txBody>
                    <a:bodyPr vert="horz" lIns="0" tIns="0" rIns="0" bIns="0" anchor="t" anchorCtr="0"/>
                    <a:lstStyle/>
                    <a:p>
                      <a:pPr marL="16510" lvl="0" algn="ctr">
                        <a:lnSpc>
                          <a:spcPts val="1075"/>
                        </a:lnSpc>
                        <a:defRPr/>
                      </a:pP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공정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5">
                  <a:txBody>
                    <a:bodyPr vert="horz" lIns="0" tIns="74295" rIns="0" bIns="0" anchor="t" anchorCtr="0"/>
                    <a:lstStyle/>
                    <a:p>
                      <a:pPr marL="80645" lvl="0">
                        <a:lnSpc>
                          <a:spcPct val="100000"/>
                        </a:lnSpc>
                        <a:spcBef>
                          <a:spcPts val="585"/>
                        </a:spcBef>
                        <a:defRPr/>
                      </a:pP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종사자가</a:t>
                      </a:r>
                      <a:r>
                        <a:rPr sz="120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가열온도와</a:t>
                      </a:r>
                      <a:r>
                        <a:rPr sz="120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가열시간</a:t>
                      </a:r>
                      <a:r>
                        <a:rPr sz="120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35">
                          <a:latin typeface="맑은 고딕 Semilight"/>
                          <a:cs typeface="맑은 고딕 Semilight"/>
                        </a:rPr>
                        <a:t>확인하는</a:t>
                      </a:r>
                      <a:r>
                        <a:rPr sz="120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5">
                          <a:latin typeface="맑은 고딕 Semilight"/>
                          <a:cs typeface="맑은 고딕 Semilight"/>
                        </a:rPr>
                        <a:t>방법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20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5">
                          <a:latin typeface="맑은 고딕 Semilight"/>
                          <a:cs typeface="맑은 고딕 Semilight"/>
                        </a:rPr>
                        <a:t>확히</a:t>
                      </a:r>
                      <a:r>
                        <a:rPr sz="12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알고</a:t>
                      </a:r>
                      <a:r>
                        <a:rPr sz="120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있습니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까?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429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7429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585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7429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7429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585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7429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194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7">
                  <a:txBody>
                    <a:bodyPr vert="horz" lIns="0" tIns="55880" rIns="0" bIns="0" anchor="t" anchorCtr="0"/>
                    <a:lstStyle/>
                    <a:p>
                      <a:pPr marL="80645" lvl="0">
                        <a:lnSpc>
                          <a:spcPct val="100000"/>
                        </a:lnSpc>
                        <a:spcBef>
                          <a:spcPts val="440"/>
                        </a:spcBef>
                        <a:tabLst>
                          <a:tab pos="1510665" algn="l"/>
                          <a:tab pos="1911350" algn="l"/>
                          <a:tab pos="2366645" algn="l"/>
                        </a:tabLst>
                        <a:defRPr/>
                      </a:pP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모니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2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34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2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관찰</a:t>
                      </a:r>
                      <a:r>
                        <a:rPr sz="120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09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8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84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58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50038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5">
                  <a:txBody>
                    <a:bodyPr vert="horz" lIns="0" tIns="62865" rIns="0" bIns="0" anchor="t" anchorCtr="0"/>
                    <a:lstStyle/>
                    <a:p>
                      <a:pPr marL="80645" marR="73660" lvl="0">
                        <a:lnSpc>
                          <a:spcPts val="1430"/>
                        </a:lnSpc>
                        <a:spcBef>
                          <a:spcPts val="494"/>
                        </a:spcBef>
                        <a:defRPr/>
                      </a:pP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종사자가</a:t>
                      </a:r>
                      <a:r>
                        <a:rPr sz="120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5">
                          <a:latin typeface="맑은 고딕 Semilight"/>
                          <a:cs typeface="맑은 고딕 Semilight"/>
                        </a:rPr>
                        <a:t>한계기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2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12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34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시해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20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5">
                          <a:latin typeface="맑은 고딕 Semilight"/>
                          <a:cs typeface="맑은 고딕 Semilight"/>
                        </a:rPr>
                        <a:t>하는</a:t>
                      </a:r>
                      <a:r>
                        <a:rPr sz="12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개선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5">
                          <a:latin typeface="맑은 고딕 Semilight"/>
                          <a:cs typeface="맑은 고딕 Semilight"/>
                        </a:rPr>
                        <a:t>조치</a:t>
                      </a:r>
                      <a:r>
                        <a:rPr sz="12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5">
                          <a:latin typeface="맑은 고딕 Semilight"/>
                          <a:cs typeface="맑은 고딕 Semilight"/>
                        </a:rPr>
                        <a:t>방법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2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알고</a:t>
                      </a:r>
                      <a:r>
                        <a:rPr sz="12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0">
                          <a:latin typeface="맑은 고딕 Semilight"/>
                          <a:cs typeface="맑은 고딕 Semilight"/>
                        </a:rPr>
                        <a:t>있으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20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120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2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개선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5">
                          <a:latin typeface="맑은 고딕 Semilight"/>
                          <a:cs typeface="맑은 고딕 Semilight"/>
                        </a:rPr>
                        <a:t>조치</a:t>
                      </a:r>
                      <a:r>
                        <a:rPr sz="12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0">
                          <a:latin typeface="맑은 고딕 Semilight"/>
                          <a:cs typeface="맑은 고딕 Semilight"/>
                        </a:rPr>
                        <a:t>용이</a:t>
                      </a:r>
                      <a:r>
                        <a:rPr sz="120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5">
                          <a:latin typeface="맑은 고딕 Semilight"/>
                          <a:cs typeface="맑은 고딕 Semilight"/>
                        </a:rPr>
                        <a:t>록되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20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있습니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까?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286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146050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1150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46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46050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1150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46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1813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7">
                  <a:txBody>
                    <a:bodyPr vert="horz" lIns="0" tIns="55880" rIns="0" bIns="0" anchor="t" anchorCtr="0"/>
                    <a:lstStyle/>
                    <a:p>
                      <a:pPr marL="80645" lvl="0">
                        <a:lnSpc>
                          <a:spcPct val="100000"/>
                        </a:lnSpc>
                        <a:spcBef>
                          <a:spcPts val="440"/>
                        </a:spcBef>
                        <a:tabLst>
                          <a:tab pos="1746885" algn="l"/>
                          <a:tab pos="2147570" algn="l"/>
                          <a:tab pos="2547620" algn="l"/>
                        </a:tabLst>
                        <a:defRPr/>
                      </a:pP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모니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2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20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뷰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09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84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58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500380">
                <a:tc rowSpan="8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7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lvl="0">
                        <a:lnSpc>
                          <a:spcPct val="100000"/>
                        </a:lnSpc>
                        <a:defRPr/>
                      </a:pP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gridSpan="5">
                  <a:txBody>
                    <a:bodyPr vert="horz" lIns="0" tIns="62865" rIns="0" bIns="0" anchor="t" anchorCtr="0"/>
                    <a:lstStyle/>
                    <a:p>
                      <a:pPr marL="80645" marR="75565" lvl="0">
                        <a:lnSpc>
                          <a:spcPts val="1430"/>
                        </a:lnSpc>
                        <a:spcBef>
                          <a:spcPts val="494"/>
                        </a:spcBef>
                        <a:defRPr/>
                      </a:pP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종사자가</a:t>
                      </a:r>
                      <a:r>
                        <a:rPr sz="12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주기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으로</a:t>
                      </a:r>
                      <a:r>
                        <a:rPr sz="12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테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0">
                          <a:latin typeface="맑은 고딕 Semilight"/>
                          <a:cs typeface="맑은 고딕 Semilight"/>
                        </a:rPr>
                        <a:t>스트피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5">
                          <a:latin typeface="맑은 고딕 Semilight"/>
                          <a:cs typeface="맑은 고딕 Semilight"/>
                        </a:rPr>
                        <a:t>스를</a:t>
                      </a:r>
                      <a:r>
                        <a:rPr sz="12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통해</a:t>
                      </a:r>
                      <a:r>
                        <a:rPr sz="12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0">
                          <a:latin typeface="맑은 고딕 Semilight"/>
                          <a:cs typeface="맑은 고딕 Semilight"/>
                        </a:rPr>
                        <a:t>금속검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출기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59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2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2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30">
                          <a:latin typeface="맑은 고딕 Semilight"/>
                          <a:cs typeface="맑은 고딕 Semilight"/>
                        </a:rPr>
                        <a:t>이상</a:t>
                      </a:r>
                      <a:r>
                        <a:rPr sz="12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유무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20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확인하고</a:t>
                      </a:r>
                      <a:r>
                        <a:rPr sz="120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있습니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까?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286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147320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1160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4732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47320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1160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4732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31940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7">
                  <a:txBody>
                    <a:bodyPr vert="horz" lIns="0" tIns="55880" rIns="0" bIns="0" anchor="t" anchorCtr="0"/>
                    <a:lstStyle/>
                    <a:p>
                      <a:pPr marL="80645" lvl="0">
                        <a:lnSpc>
                          <a:spcPct val="100000"/>
                        </a:lnSpc>
                        <a:spcBef>
                          <a:spcPts val="440"/>
                        </a:spcBef>
                        <a:tabLst>
                          <a:tab pos="1397635" algn="l"/>
                          <a:tab pos="1742439" algn="l"/>
                          <a:tab pos="2147570" algn="l"/>
                          <a:tab pos="2435225" algn="l"/>
                          <a:tab pos="2959100" algn="l"/>
                        </a:tabLst>
                        <a:defRPr/>
                      </a:pP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모니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2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2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5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12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09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~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09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까지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20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5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12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확인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58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99109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 vert="horz" lIns="0" tIns="54610" rIns="0" bIns="0" anchor="t" anchorCtr="0"/>
                    <a:lstStyle/>
                    <a:p>
                      <a:pPr marL="80645" marR="90170" lvl="0">
                        <a:lnSpc>
                          <a:spcPct val="100000"/>
                        </a:lnSpc>
                        <a:spcBef>
                          <a:spcPts val="430"/>
                        </a:spcBef>
                        <a:defRPr/>
                      </a:pPr>
                      <a:r>
                        <a:rPr sz="1200" spc="-370">
                          <a:latin typeface="맑은 고딕 Semilight"/>
                          <a:cs typeface="맑은 고딕 Semilight"/>
                        </a:rPr>
                        <a:t>금속검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출기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2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2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2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5">
                          <a:latin typeface="맑은 고딕 Semilight"/>
                          <a:cs typeface="맑은 고딕 Semilight"/>
                        </a:rPr>
                        <a:t>유효성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5">
                          <a:latin typeface="맑은 고딕 Semilight"/>
                          <a:cs typeface="맑은 고딕 Semilight"/>
                        </a:rPr>
                        <a:t>가(또는</a:t>
                      </a:r>
                      <a:r>
                        <a:rPr sz="12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59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)이</a:t>
                      </a:r>
                      <a:r>
                        <a:rPr sz="12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5">
                          <a:latin typeface="맑은 고딕 Semilight"/>
                          <a:cs typeface="맑은 고딕 Semilight"/>
                        </a:rPr>
                        <a:t>이루어지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5">
                          <a:latin typeface="맑은 고딕 Semilight"/>
                          <a:cs typeface="맑은 고딕 Semilight"/>
                        </a:rPr>
                        <a:t>있습니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 까?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461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146050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1150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46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46050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1150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46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64643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7">
                  <a:txBody>
                    <a:bodyPr vert="horz" lIns="0" tIns="5969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69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0645" lvl="0">
                        <a:lnSpc>
                          <a:spcPct val="100000"/>
                        </a:lnSpc>
                        <a:tabLst>
                          <a:tab pos="2679065" algn="l"/>
                          <a:tab pos="3079750" algn="l"/>
                          <a:tab pos="3478529" algn="l"/>
                        </a:tabLst>
                        <a:defRPr/>
                      </a:pPr>
                      <a:r>
                        <a:rPr sz="1200" spc="-345">
                          <a:latin typeface="맑은 고딕 Semilight"/>
                          <a:cs typeface="맑은 고딕 Semilight"/>
                        </a:rPr>
                        <a:t>금속검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5">
                          <a:latin typeface="맑은 고딕 Semilight"/>
                          <a:cs typeface="맑은 고딕 Semilight"/>
                        </a:rPr>
                        <a:t>출기</a:t>
                      </a:r>
                      <a:r>
                        <a:rPr sz="12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5">
                          <a:latin typeface="맑은 고딕 Semilight"/>
                          <a:cs typeface="맑은 고딕 Semilight"/>
                        </a:rPr>
                        <a:t>유효성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가(</a:t>
                      </a:r>
                      <a:r>
                        <a:rPr sz="12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30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59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9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2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70">
                          <a:latin typeface="맑은 고딕 Semilight"/>
                          <a:cs typeface="맑은 고딕 Semilight"/>
                        </a:rPr>
                        <a:t>년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09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96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64184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 vert="horz" lIns="0" tIns="128905" rIns="0" bIns="0" anchor="t" anchorCtr="0"/>
                    <a:lstStyle/>
                    <a:p>
                      <a:pPr marL="80645" lvl="0">
                        <a:lnSpc>
                          <a:spcPct val="100000"/>
                        </a:lnSpc>
                        <a:spcBef>
                          <a:spcPts val="1014"/>
                        </a:spcBef>
                        <a:defRPr/>
                      </a:pP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종사자가</a:t>
                      </a:r>
                      <a:r>
                        <a:rPr sz="120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0">
                          <a:latin typeface="맑은 고딕 Semilight"/>
                          <a:cs typeface="맑은 고딕 Semilight"/>
                        </a:rPr>
                        <a:t>금속검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출기</a:t>
                      </a:r>
                      <a:r>
                        <a:rPr sz="12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감도를</a:t>
                      </a:r>
                      <a:r>
                        <a:rPr sz="120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35">
                          <a:latin typeface="맑은 고딕 Semilight"/>
                          <a:cs typeface="맑은 고딕 Semilight"/>
                        </a:rPr>
                        <a:t>확인하는</a:t>
                      </a:r>
                      <a:r>
                        <a:rPr sz="120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5">
                          <a:latin typeface="맑은 고딕 Semilight"/>
                          <a:cs typeface="맑은 고딕 Semilight"/>
                        </a:rPr>
                        <a:t>방법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20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5">
                          <a:latin typeface="맑은 고딕 Semilight"/>
                          <a:cs typeface="맑은 고딕 Semilight"/>
                        </a:rPr>
                        <a:t>확히</a:t>
                      </a:r>
                      <a:r>
                        <a:rPr sz="12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알고</a:t>
                      </a:r>
                      <a:r>
                        <a:rPr sz="120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있습니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까?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89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12890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1014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289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2890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1014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289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8257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7">
                  <a:txBody>
                    <a:bodyPr vert="horz" lIns="0" tIns="37465" rIns="0" bIns="0" anchor="t" anchorCtr="0"/>
                    <a:lstStyle/>
                    <a:p>
                      <a:pPr marL="80645" lvl="0">
                        <a:lnSpc>
                          <a:spcPct val="100000"/>
                        </a:lnSpc>
                        <a:spcBef>
                          <a:spcPts val="295"/>
                        </a:spcBef>
                        <a:tabLst>
                          <a:tab pos="1567180" algn="l"/>
                          <a:tab pos="1967864" algn="l"/>
                          <a:tab pos="2310130" algn="l"/>
                        </a:tabLst>
                        <a:defRPr/>
                      </a:pP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모니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2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34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20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관찰</a:t>
                      </a:r>
                      <a:r>
                        <a:rPr sz="1200" spc="14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09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84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746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64184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 vert="horz" lIns="0" tIns="45085" rIns="0" bIns="0" anchor="t" anchorCtr="0"/>
                    <a:lstStyle/>
                    <a:p>
                      <a:pPr marL="80645" marR="73660" lvl="0">
                        <a:lnSpc>
                          <a:spcPts val="1430"/>
                        </a:lnSpc>
                        <a:spcBef>
                          <a:spcPts val="355"/>
                        </a:spcBef>
                        <a:defRPr/>
                      </a:pP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종사자가</a:t>
                      </a:r>
                      <a:r>
                        <a:rPr sz="120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5">
                          <a:latin typeface="맑은 고딕 Semilight"/>
                          <a:cs typeface="맑은 고딕 Semilight"/>
                        </a:rPr>
                        <a:t>한계기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2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12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34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시해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20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5">
                          <a:latin typeface="맑은 고딕 Semilight"/>
                          <a:cs typeface="맑은 고딕 Semilight"/>
                        </a:rPr>
                        <a:t>하는</a:t>
                      </a:r>
                      <a:r>
                        <a:rPr sz="12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개선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5">
                          <a:latin typeface="맑은 고딕 Semilight"/>
                          <a:cs typeface="맑은 고딕 Semilight"/>
                        </a:rPr>
                        <a:t>조치</a:t>
                      </a:r>
                      <a:r>
                        <a:rPr sz="12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5">
                          <a:latin typeface="맑은 고딕 Semilight"/>
                          <a:cs typeface="맑은 고딕 Semilight"/>
                        </a:rPr>
                        <a:t>방법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2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알고</a:t>
                      </a:r>
                      <a:r>
                        <a:rPr sz="12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0">
                          <a:latin typeface="맑은 고딕 Semilight"/>
                          <a:cs typeface="맑은 고딕 Semilight"/>
                        </a:rPr>
                        <a:t>있으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20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120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2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개선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5">
                          <a:latin typeface="맑은 고딕 Semilight"/>
                          <a:cs typeface="맑은 고딕 Semilight"/>
                        </a:rPr>
                        <a:t>조치</a:t>
                      </a:r>
                      <a:r>
                        <a:rPr sz="12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0">
                          <a:latin typeface="맑은 고딕 Semilight"/>
                          <a:cs typeface="맑은 고딕 Semilight"/>
                        </a:rPr>
                        <a:t>용이</a:t>
                      </a:r>
                      <a:r>
                        <a:rPr sz="120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5">
                          <a:latin typeface="맑은 고딕 Semilight"/>
                          <a:cs typeface="맑은 고딕 Semilight"/>
                        </a:rPr>
                        <a:t>록되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20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있습니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까?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50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12890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1014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289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128905" rIns="0" bIns="0" anchor="t" anchorCtr="0"/>
                    <a:lstStyle/>
                    <a:p>
                      <a:pPr marR="10795" lvl="0" algn="ctr">
                        <a:lnSpc>
                          <a:spcPct val="100000"/>
                        </a:lnSpc>
                        <a:spcBef>
                          <a:spcPts val="1014"/>
                        </a:spcBef>
                        <a:defRPr/>
                      </a:pPr>
                      <a:r>
                        <a:rPr sz="1200" spc="-434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2890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28257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7">
                  <a:txBody>
                    <a:bodyPr vert="horz" lIns="0" tIns="37465" rIns="0" bIns="0" anchor="t" anchorCtr="0"/>
                    <a:lstStyle/>
                    <a:p>
                      <a:pPr marL="80645" lvl="0">
                        <a:lnSpc>
                          <a:spcPct val="100000"/>
                        </a:lnSpc>
                        <a:spcBef>
                          <a:spcPts val="295"/>
                        </a:spcBef>
                        <a:tabLst>
                          <a:tab pos="1746885" algn="l"/>
                          <a:tab pos="2147570" algn="l"/>
                          <a:tab pos="2491740" algn="l"/>
                        </a:tabLst>
                        <a:defRPr/>
                      </a:pP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모니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2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20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뷰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509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200" spc="-484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746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88595">
                <a:tc gridSpan="2">
                  <a:txBody>
                    <a:bodyPr vert="horz" lIns="0" tIns="5080" rIns="0" bIns="0" anchor="t" anchorCtr="0"/>
                    <a:lstStyle/>
                    <a:p>
                      <a:pPr marL="598170" lvl="0">
                        <a:lnSpc>
                          <a:spcPct val="100000"/>
                        </a:lnSpc>
                        <a:spcBef>
                          <a:spcPts val="40"/>
                        </a:spcBef>
                        <a:defRPr/>
                      </a:pP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0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5080" rIns="0" bIns="0" anchor="t" anchorCtr="0"/>
                    <a:lstStyle/>
                    <a:p>
                      <a:pPr marL="787400" lvl="0">
                        <a:lnSpc>
                          <a:spcPct val="100000"/>
                        </a:lnSpc>
                        <a:spcBef>
                          <a:spcPts val="40"/>
                        </a:spcBef>
                        <a:defRPr/>
                      </a:pP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과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0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5080" rIns="0" bIns="0" anchor="t" anchorCtr="0"/>
                    <a:lstStyle/>
                    <a:p>
                      <a:pPr marR="22225" lvl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defRPr/>
                      </a:pP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치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0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5080" rIns="0" bIns="0" anchor="t" anchorCtr="0"/>
                    <a:lstStyle/>
                    <a:p>
                      <a:pPr marR="16510" lvl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defRPr/>
                      </a:pP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5">
                          <a:latin typeface="맑은 고딕 Semilight"/>
                          <a:cs typeface="맑은 고딕 Semilight"/>
                        </a:rPr>
                        <a:t>인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0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836930"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9</ep:Words>
  <ep:PresentationFormat>On-screen Show (4:3)</ep:PresentationFormat>
  <ep:Paragraphs>2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Theme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2026-04-24T08:15:04.000</dcterms:created>
  <dc:creator>최규덕</dc:creator>
  <cp:lastModifiedBy>Com</cp:lastModifiedBy>
  <dcterms:modified xsi:type="dcterms:W3CDTF">2026-04-26T02:26:48.732</dcterms:modified>
  <cp:revision>5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