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0" r:id="rId2"/>
  </p:sldIdLst>
  <p:sldSz cx="10680700" cy="10680700"/>
  <p:notesSz cx="106807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1329" y="10143094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5148237" y="9994105"/>
            <a:ext cx="412114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5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sp>
        <p:nvSpPr>
          <p:cNvPr id="2" name="object 2"/>
          <p:cNvSpPr txBox="1"/>
          <p:nvPr/>
        </p:nvSpPr>
        <p:spPr>
          <a:xfrm>
            <a:off x="2332405" y="426447"/>
            <a:ext cx="6047105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29845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34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00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3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3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3.</a:t>
            </a:r>
            <a:r>
              <a:rPr sz="1200" spc="13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일반위생관리</a:t>
            </a:r>
            <a:r>
              <a:rPr sz="1200" spc="13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및</a:t>
            </a:r>
            <a:r>
              <a:rPr sz="1200" spc="140">
                <a:latin typeface="바탕"/>
                <a:cs typeface="바탕"/>
              </a:rPr>
              <a:t> </a:t>
            </a:r>
            <a:r>
              <a:rPr sz="1200" spc="-10">
                <a:latin typeface="바탕"/>
                <a:cs typeface="바탕"/>
              </a:rPr>
              <a:t>공정점검표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307278" y="824547"/>
          <a:ext cx="6066144" cy="9031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463"/>
                <a:gridCol w="251864"/>
                <a:gridCol w="328342"/>
                <a:gridCol w="1040232"/>
                <a:gridCol w="702114"/>
                <a:gridCol w="565830"/>
                <a:gridCol w="227712"/>
                <a:gridCol w="560080"/>
                <a:gridCol w="223686"/>
                <a:gridCol w="208280"/>
                <a:gridCol w="355944"/>
                <a:gridCol w="208280"/>
                <a:gridCol w="208280"/>
                <a:gridCol w="208280"/>
                <a:gridCol w="208280"/>
                <a:gridCol w="208280"/>
                <a:gridCol w="327192"/>
              </a:tblGrid>
              <a:tr h="193040">
                <a:tc rowSpan="2" gridSpan="9">
                  <a:txBody>
                    <a:bodyPr vert="horz" lIns="0" tIns="5715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50"/>
                        </a:spcBef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일반위생관리</a:t>
                      </a:r>
                      <a:r>
                        <a:rPr sz="1600" spc="220">
                          <a:latin typeface="바탕"/>
                          <a:cs typeface="바탕"/>
                        </a:rPr>
                        <a:t> </a:t>
                      </a:r>
                      <a:r>
                        <a:rPr sz="1600">
                          <a:latin typeface="바탕"/>
                          <a:cs typeface="바탕"/>
                        </a:rPr>
                        <a:t>및</a:t>
                      </a:r>
                      <a:r>
                        <a:rPr sz="1600" spc="225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10">
                          <a:latin typeface="바탕"/>
                          <a:cs typeface="바탕"/>
                        </a:rPr>
                        <a:t>공정점검표</a:t>
                      </a:r>
                      <a:endParaRPr sz="1600" spc="-10">
                        <a:latin typeface="바탕"/>
                        <a:cs typeface="바탕"/>
                      </a:endParaRPr>
                    </a:p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680"/>
                        </a:spcBef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0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05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0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102870" rIns="0" bIns="0" anchor="t" anchorCtr="0"/>
                    <a:lstStyle/>
                    <a:p>
                      <a:pPr marL="63500" marR="20320" lvl="0">
                        <a:lnSpc>
                          <a:spcPct val="126200"/>
                        </a:lnSpc>
                        <a:spcBef>
                          <a:spcPts val="810"/>
                        </a:spcBef>
                        <a:defRPr/>
                      </a:pPr>
                      <a:r>
                        <a:rPr sz="950" spc="-40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28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14604" rIns="0" bIns="0" anchor="t" anchorCtr="0"/>
                    <a:lstStyle/>
                    <a:p>
                      <a:pPr marL="93980" lvl="0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섭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임자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14604" rIns="0" bIns="0" anchor="t" anchorCtr="0"/>
                    <a:lstStyle/>
                    <a:p>
                      <a:pPr marL="150495" lvl="0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썹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0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34975">
                <a:tc gridSpan="9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571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028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72415">
                <a:tc>
                  <a:txBody>
                    <a:bodyPr vert="horz" lIns="0" tIns="53975" rIns="0" bIns="0" anchor="t" anchorCtr="0"/>
                    <a:lstStyle/>
                    <a:p>
                      <a:pPr marL="124460" lvl="0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53975" rIns="0" bIns="0" anchor="t" anchorCtr="0"/>
                    <a:lstStyle/>
                    <a:p>
                      <a:pPr marL="50800" lvl="0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3975" rIns="0" bIns="0" anchor="t" anchorCtr="0"/>
                    <a:lstStyle/>
                    <a:p>
                      <a:pPr marL="247650" lvl="0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0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48590">
                <a:tc rowSpan="2" gridSpan="2">
                  <a:txBody>
                    <a:bodyPr vert="horz" lIns="0" tIns="69215" rIns="0" bIns="0" anchor="t" anchorCtr="0"/>
                    <a:lstStyle/>
                    <a:p>
                      <a:pPr marL="170180"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주기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69215" rIns="0" bIns="0" anchor="t" anchorCtr="0"/>
                    <a:lstStyle/>
                    <a:p>
                      <a:pPr marL="83185"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관리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gridSpan="8">
                  <a:txBody>
                    <a:bodyPr vert="horz" lIns="0" tIns="69215" rIns="0" bIns="0" anchor="t" anchorCtr="0"/>
                    <a:lstStyle/>
                    <a:p>
                      <a:pPr marR="10160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6">
                  <a:txBody>
                    <a:bodyPr vert="horz" lIns="0" tIns="0" rIns="0" bIns="0" anchor="t" anchorCtr="0"/>
                    <a:lstStyle/>
                    <a:p>
                      <a:pPr marR="11430" lvl="0" algn="ctr">
                        <a:lnSpc>
                          <a:spcPts val="1075"/>
                        </a:lnSpc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5049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marR="8890" lvl="0" algn="ctr">
                        <a:lnSpc>
                          <a:spcPts val="1085"/>
                        </a:lnSpc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예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100330" lvl="0">
                        <a:lnSpc>
                          <a:spcPts val="1085"/>
                        </a:lnSpc>
                        <a:defRPr/>
                      </a:pP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아니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0345">
                <a:tc rowSpan="10"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9535" marR="99060" lvl="0" indent="75565">
                        <a:lnSpc>
                          <a:spcPct val="103000"/>
                        </a:lnSpc>
                        <a:defRPr/>
                      </a:pP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10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3">
                  <a:txBody>
                    <a:bodyPr vert="horz" lIns="0" tIns="8001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3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3185" marR="96520" lvl="0">
                        <a:lnSpc>
                          <a:spcPct val="103000"/>
                        </a:lnSpc>
                        <a:defRPr/>
                      </a:pP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85">
                          <a:latin typeface="맑은 고딕 Semilight"/>
                          <a:cs typeface="맑은 고딕 Semilight"/>
                        </a:rPr>
                        <a:t>생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001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0">
                          <a:latin typeface="맑은 고딕 Semilight"/>
                          <a:cs typeface="맑은 고딕 Semilight"/>
                        </a:rPr>
                        <a:t>복장과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출복장이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구분하여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5">
                          <a:latin typeface="맑은 고딕 Semilight"/>
                          <a:cs typeface="맑은 고딕 Semilight"/>
                        </a:rPr>
                        <a:t>보관되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있는가?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99720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00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 vert="horz" lIns="0" tIns="0" rIns="0" bIns="0" anchor="t" anchorCtr="0"/>
                    <a:lstStyle/>
                    <a:p>
                      <a:pPr marL="63500" lvl="0">
                        <a:lnSpc>
                          <a:spcPts val="1100"/>
                        </a:lnSpc>
                        <a:defRPr/>
                      </a:pPr>
                      <a:r>
                        <a:rPr sz="950" spc="-265">
                          <a:latin typeface="맑은 고딕 Semilight"/>
                          <a:cs typeface="맑은 고딕 Semilight"/>
                        </a:rPr>
                        <a:t>종사자의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5">
                          <a:latin typeface="맑은 고딕 Semilight"/>
                          <a:cs typeface="맑은 고딕 Semilight"/>
                        </a:rPr>
                        <a:t>강상태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양호하고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인장신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등을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소지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하지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않으며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복장을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착용하고</a:t>
                      </a:r>
                      <a:endParaRPr sz="950" spc="-20">
                        <a:latin typeface="맑은 고딕 Semilight"/>
                        <a:cs typeface="맑은 고딕 Semilight"/>
                      </a:endParaRPr>
                    </a:p>
                    <a:p>
                      <a:pPr marL="63500" lvl="0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작업하고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있는가?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6921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6921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034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00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(손세척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등)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이상이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없으며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종사자는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처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입실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하는가?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9781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marL="83185" lvl="0">
                        <a:lnSpc>
                          <a:spcPts val="1100"/>
                        </a:lnSpc>
                        <a:defRPr/>
                      </a:pP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방충</a:t>
                      </a:r>
                      <a:endParaRPr sz="950" spc="-285">
                        <a:latin typeface="맑은 고딕 Semilight"/>
                        <a:cs typeface="맑은 고딕 Semilight"/>
                      </a:endParaRPr>
                    </a:p>
                    <a:p>
                      <a:pPr marL="83185" lvl="0">
                        <a:lnSpc>
                          <a:spcPts val="1125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방서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6921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작업장은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0">
                          <a:latin typeface="맑은 고딕 Semilight"/>
                          <a:cs typeface="맑은 고딕 Semilight"/>
                        </a:rPr>
                        <a:t>밀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0">
                          <a:latin typeface="맑은 고딕 Semilight"/>
                          <a:cs typeface="맑은 고딕 Semilight"/>
                        </a:rPr>
                        <a:t>폐가</a:t>
                      </a:r>
                      <a:r>
                        <a:rPr sz="9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잘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이루어지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있으며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5">
                          <a:latin typeface="맑은 고딕 Semilight"/>
                          <a:cs typeface="맑은 고딕 Semilight"/>
                        </a:rPr>
                        <a:t>방충시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(방충망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파손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등)에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이상이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없는가?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6921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6921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2250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31115" rIns="0" bIns="0" anchor="t" anchorCtr="0"/>
                    <a:lstStyle/>
                    <a:p>
                      <a:pPr marR="20955" lvl="0" algn="ctr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25">
                          <a:latin typeface="맑은 고딕 Semilight"/>
                          <a:cs typeface="맑은 고딕 Semilight"/>
                        </a:rPr>
                        <a:t>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3111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r>
                        <a:rPr sz="950" spc="-275">
                          <a:latin typeface="맑은 고딕 Semilight"/>
                          <a:cs typeface="맑은 고딕 Semilight"/>
                        </a:rPr>
                        <a:t>파손되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고장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난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조설비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있는가?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3111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111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2250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7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3185" marR="90170" lvl="0">
                        <a:lnSpc>
                          <a:spcPct val="103000"/>
                        </a:lnSpc>
                        <a:defRPr/>
                      </a:pP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5">
                          <a:latin typeface="맑은 고딕 Semilight"/>
                          <a:cs typeface="맑은 고딕 Semilight"/>
                        </a:rPr>
                        <a:t>보관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장/냉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5">
                          <a:latin typeface="맑은 고딕 Semilight"/>
                          <a:cs typeface="맑은 고딕 Semilight"/>
                        </a:rPr>
                        <a:t>입고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송차량온도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품온은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한가?(온도는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육안검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사일지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록)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335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 gridSpan="3">
                  <a:txBody>
                    <a:bodyPr vert="horz" lIns="0" tIns="5651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44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0" marR="633095" lvl="0">
                        <a:lnSpc>
                          <a:spcPct val="102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5">
                          <a:latin typeface="맑은 고딕 Semilight"/>
                          <a:cs typeface="맑은 고딕 Semilight"/>
                        </a:rPr>
                        <a:t>장고의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온도가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있는가?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0">
                          <a:latin typeface="맑은 고딕 Semilight"/>
                          <a:cs typeface="맑은 고딕 Semilight"/>
                        </a:rPr>
                        <a:t>(냉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장창고: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5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95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2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이하,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동창고: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8</a:t>
                      </a:r>
                      <a:r>
                        <a:rPr sz="950" spc="-28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이하)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65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3970" rIns="0" bIns="0" anchor="t" anchorCtr="0"/>
                    <a:lstStyle/>
                    <a:p>
                      <a:pPr marL="65405" lvl="0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8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13970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850" spc="-34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장고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3970" rIns="0" bIns="0" anchor="t" anchorCtr="0"/>
                    <a:lstStyle/>
                    <a:p>
                      <a:pPr marR="24130" lvl="0" algn="ctr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850" spc="-409">
                          <a:latin typeface="MS PGothic"/>
                          <a:cs typeface="MS PGothic"/>
                        </a:rPr>
                        <a:t>℃</a:t>
                      </a:r>
                      <a:endParaRPr sz="850">
                        <a:latin typeface="MS PGothic"/>
                        <a:cs typeface="MS PGothic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171450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565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3970" rIns="0" bIns="0" anchor="t" anchorCtr="0"/>
                    <a:lstStyle/>
                    <a:p>
                      <a:pPr marL="65405" lvl="0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8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13970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850" spc="-34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장고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3970" rIns="0" bIns="0" anchor="t" anchorCtr="0"/>
                    <a:lstStyle/>
                    <a:p>
                      <a:pPr marR="24130" lvl="0" algn="ctr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850" spc="-409">
                          <a:latin typeface="MS PGothic"/>
                          <a:cs typeface="MS PGothic"/>
                        </a:rPr>
                        <a:t>℃</a:t>
                      </a:r>
                      <a:endParaRPr sz="850">
                        <a:latin typeface="MS PGothic"/>
                        <a:cs typeface="MS PGothic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17335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565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3970" rIns="0" bIns="0" anchor="t" anchorCtr="0"/>
                    <a:lstStyle/>
                    <a:p>
                      <a:pPr marL="65405" lvl="0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8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13970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850" spc="-34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장고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3970" rIns="0" bIns="0" anchor="t" anchorCtr="0"/>
                    <a:lstStyle/>
                    <a:p>
                      <a:pPr marR="24130" lvl="0" algn="ctr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850" spc="-409">
                          <a:latin typeface="MS PGothic"/>
                          <a:cs typeface="MS PGothic"/>
                        </a:rPr>
                        <a:t>℃</a:t>
                      </a:r>
                      <a:endParaRPr sz="850">
                        <a:latin typeface="MS PGothic"/>
                        <a:cs typeface="MS PGothic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17335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565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3335" rIns="0" bIns="0" anchor="t" anchorCtr="0"/>
                    <a:lstStyle/>
                    <a:p>
                      <a:pPr marL="65405" lvl="0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8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1333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850" spc="-34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장고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40">
                          <a:latin typeface="맑은 고딕 Semilight"/>
                          <a:cs typeface="맑은 고딕 Semilight"/>
                        </a:rPr>
                        <a:t>4</a:t>
                      </a:r>
                      <a:r>
                        <a:rPr sz="8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3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3335" rIns="0" bIns="0" anchor="t" anchorCtr="0"/>
                    <a:lstStyle/>
                    <a:p>
                      <a:pPr marR="24130" lvl="0" algn="ctr">
                        <a:lnSpc>
                          <a:spcPct val="100000"/>
                        </a:lnSpc>
                        <a:spcBef>
                          <a:spcPts val="104"/>
                        </a:spcBef>
                        <a:defRPr/>
                      </a:pPr>
                      <a:r>
                        <a:rPr sz="850" spc="-409">
                          <a:latin typeface="MS PGothic"/>
                          <a:cs typeface="MS PGothic"/>
                        </a:rPr>
                        <a:t>℃</a:t>
                      </a:r>
                      <a:endParaRPr sz="850">
                        <a:latin typeface="MS PGothic"/>
                        <a:cs typeface="MS PGothic"/>
                      </a:endParaRPr>
                    </a:p>
                  </a:txBody>
                  <a:tcPr marL="0" marR="0" marT="133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69240">
                <a:tc rowSpan="4"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9535" marR="99060" lvl="0" indent="75565">
                        <a:lnSpc>
                          <a:spcPct val="102000"/>
                        </a:lnSpc>
                        <a:defRPr/>
                      </a:pP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중)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3185" marR="98425" lvl="0">
                        <a:lnSpc>
                          <a:spcPct val="102000"/>
                        </a:lnSpc>
                        <a:defRPr/>
                      </a:pP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공정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관리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5270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415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0">
                          <a:latin typeface="맑은 고딕 Semilight"/>
                          <a:cs typeface="맑은 고딕 Semilight"/>
                        </a:rPr>
                        <a:t>구역작업과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일반구역작업이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분리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있으며</a:t>
                      </a:r>
                      <a:r>
                        <a:rPr sz="9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5">
                          <a:latin typeface="맑은 고딕 Semilight"/>
                          <a:cs typeface="맑은 고딕 Semilight"/>
                        </a:rPr>
                        <a:t>오염되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있는가?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5270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41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270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41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034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공정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있는가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8100" rIns="0" bIns="0" anchor="t" anchorCtr="0"/>
                    <a:lstStyle/>
                    <a:p>
                      <a:pPr marL="65405"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850" spc="-34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5">
                          <a:latin typeface="맑은 고딕 Semilight"/>
                          <a:cs typeface="맑은 고딕 Semilight"/>
                        </a:rPr>
                        <a:t>각온도</a:t>
                      </a:r>
                      <a:r>
                        <a:rPr sz="8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상온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2095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38100" rIns="0" bIns="0" anchor="t" anchorCtr="0"/>
                    <a:lstStyle/>
                    <a:p>
                      <a:pPr marL="51435"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850" spc="-34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15">
                          <a:latin typeface="맑은 고딕 Semilight"/>
                          <a:cs typeface="맑은 고딕 Semilight"/>
                        </a:rPr>
                        <a:t>각시간</a:t>
                      </a:r>
                      <a:r>
                        <a:rPr sz="8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40분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2250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완제품의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포장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양호한가?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69240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 vert="horz" lIns="0" tIns="5397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모니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장비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(온도계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등)는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사용전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세척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소독을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있는가?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5397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397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97815">
                <a:tc rowSpan="3" gridSpan="2">
                  <a:txBody>
                    <a:bodyPr vert="horz" lIns="0" tIns="11747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92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9535" marR="99060" lvl="0" indent="75565">
                        <a:lnSpc>
                          <a:spcPct val="103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후)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74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marL="83185" lvl="0">
                        <a:lnSpc>
                          <a:spcPts val="1090"/>
                        </a:lnSpc>
                        <a:defRPr/>
                      </a:pP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방충</a:t>
                      </a:r>
                      <a:endParaRPr sz="950" spc="-285">
                        <a:latin typeface="맑은 고딕 Semilight"/>
                        <a:cs typeface="맑은 고딕 Semilight"/>
                      </a:endParaRPr>
                    </a:p>
                    <a:p>
                      <a:pPr marL="83185" lvl="0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방서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679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240">
                          <a:latin typeface="맑은 고딕 Semilight"/>
                          <a:cs typeface="맑은 고딕 Semilight"/>
                        </a:rPr>
                        <a:t>작업장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주변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음식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물폐기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물은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잘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보관되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어지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있고,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주기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으로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5">
                          <a:latin typeface="맑은 고딕 Semilight"/>
                          <a:cs typeface="맑은 고딕 Semilight"/>
                        </a:rPr>
                        <a:t>반출되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있는가?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679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679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9781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74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marL="83185" lvl="0">
                        <a:lnSpc>
                          <a:spcPts val="1090"/>
                        </a:lnSpc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소</a:t>
                      </a:r>
                      <a:endParaRPr sz="950" spc="-335">
                        <a:latin typeface="맑은 고딕 Semilight"/>
                        <a:cs typeface="맑은 고딕 Semilight"/>
                      </a:endParaRPr>
                    </a:p>
                    <a:p>
                      <a:pPr marL="83185" lvl="0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소독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679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작업장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바닥,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수로,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생시설,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제조설비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(식품과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직접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닿는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부분)의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소·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5">
                          <a:latin typeface="맑은 고딕 Semilight"/>
                          <a:cs typeface="맑은 고딕 Semilight"/>
                        </a:rPr>
                        <a:t>소독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양호한가?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679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679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2250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74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29845" rIns="0" bIns="0" anchor="t" anchorCtr="0"/>
                    <a:lstStyle/>
                    <a:p>
                      <a:pPr marR="1651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5">
                          <a:latin typeface="맑은 고딕 Semilight"/>
                          <a:cs typeface="맑은 고딕 Semilight"/>
                        </a:rPr>
                        <a:t>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중요관리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점(CCP)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점검표를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0">
                          <a:latin typeface="맑은 고딕 Semilight"/>
                          <a:cs typeface="맑은 고딕 Semilight"/>
                        </a:rPr>
                        <a:t>주기에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0">
                          <a:latin typeface="맑은 고딕 Semilight"/>
                          <a:cs typeface="맑은 고딕 Semilight"/>
                        </a:rPr>
                        <a:t>맞게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5">
                          <a:latin typeface="맑은 고딕 Semilight"/>
                          <a:cs typeface="맑은 고딕 Semilight"/>
                        </a:rPr>
                        <a:t>작성하고,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한계기준</a:t>
                      </a:r>
                      <a:r>
                        <a:rPr sz="9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0">
                          <a:latin typeface="맑은 고딕 Semilight"/>
                          <a:cs typeface="맑은 고딕 Semilight"/>
                        </a:rPr>
                        <a:t>이탈시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적절히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0">
                          <a:latin typeface="맑은 고딕 Semilight"/>
                          <a:cs typeface="맑은 고딕 Semilight"/>
                        </a:rPr>
                        <a:t>개선조치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하였는가?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97815">
                <a:tc gridSpan="2">
                  <a:txBody>
                    <a:bodyPr vert="horz" lIns="0" tIns="0" rIns="0" bIns="0" anchor="t" anchorCtr="0"/>
                    <a:lstStyle/>
                    <a:p>
                      <a:pPr marR="18415" lvl="0" algn="ctr">
                        <a:lnSpc>
                          <a:spcPts val="1090"/>
                        </a:lnSpc>
                        <a:defRPr/>
                      </a:pP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950" spc="-365">
                        <a:latin typeface="맑은 고딕 Semilight"/>
                        <a:cs typeface="맑은 고딕 Semilight"/>
                      </a:endParaRPr>
                    </a:p>
                    <a:p>
                      <a:pPr marR="9525" lvl="0" algn="ctr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marL="83185" lvl="0">
                        <a:lnSpc>
                          <a:spcPts val="1090"/>
                        </a:lnSpc>
                        <a:defRPr/>
                      </a:pP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고</a:t>
                      </a:r>
                      <a:endParaRPr sz="950" spc="-345">
                        <a:latin typeface="맑은 고딕 Semilight"/>
                        <a:cs typeface="맑은 고딕 Semilight"/>
                      </a:endParaRPr>
                    </a:p>
                    <a:p>
                      <a:pPr marL="83185" lvl="0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수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679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부재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시험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수령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하거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나,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5">
                          <a:latin typeface="맑은 고딕 Semilight"/>
                          <a:cs typeface="맑은 고딕 Semilight"/>
                        </a:rPr>
                        <a:t>육안검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시하고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있는가?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679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679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97815">
                <a:tc gridSpan="2">
                  <a:txBody>
                    <a:bodyPr vert="horz" lIns="0" tIns="67945" rIns="0" bIns="0" anchor="t" anchorCtr="0"/>
                    <a:lstStyle/>
                    <a:p>
                      <a:pPr marL="165735"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주간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marL="83185" lvl="0">
                        <a:lnSpc>
                          <a:spcPts val="1090"/>
                        </a:lnSpc>
                        <a:defRPr/>
                      </a:pP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방충</a:t>
                      </a:r>
                      <a:endParaRPr sz="950" spc="-285">
                        <a:latin typeface="맑은 고딕 Semilight"/>
                        <a:cs typeface="맑은 고딕 Semilight"/>
                      </a:endParaRPr>
                    </a:p>
                    <a:p>
                      <a:pPr marL="83185" lvl="0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방서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679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쥐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덫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충유인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포획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0">
                          <a:latin typeface="맑은 고딕 Semilight"/>
                          <a:cs typeface="맑은 고딕 Semilight"/>
                        </a:rPr>
                        <a:t>장치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(날파리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바퀴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벌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레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등)에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0">
                          <a:latin typeface="맑은 고딕 Semilight"/>
                          <a:cs typeface="맑은 고딕 Semilight"/>
                        </a:rPr>
                        <a:t>포획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체수는?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6">
                  <a:txBody>
                    <a:bodyPr vert="horz" lIns="0" tIns="67945" rIns="0" bIns="0" anchor="t" anchorCtr="0"/>
                    <a:lstStyle/>
                    <a:p>
                      <a:pPr marL="278130"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r>
                        <a:rPr sz="950" spc="-400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도기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79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2250">
                <a:tc rowSpan="3" gridSpan="2">
                  <a:txBody>
                    <a:bodyPr vert="horz" lIns="0" tIns="1206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95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65735" lvl="0">
                        <a:lnSpc>
                          <a:spcPct val="100000"/>
                        </a:lnSpc>
                        <a:defRPr/>
                      </a:pP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주간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6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3">
                  <a:txBody>
                    <a:bodyPr vert="horz" lIns="0" tIns="4191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3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3185" marR="92075" lvl="0">
                        <a:lnSpc>
                          <a:spcPct val="103000"/>
                        </a:lnSpc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소독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191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장고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양호한가?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034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206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419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240">
                          <a:latin typeface="맑은 고딕 Semilight"/>
                          <a:cs typeface="맑은 고딕 Semilight"/>
                        </a:rPr>
                        <a:t>작업장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0">
                          <a:latin typeface="맑은 고딕 Semilight"/>
                          <a:cs typeface="맑은 고딕 Semilight"/>
                        </a:rPr>
                        <a:t>벽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조설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(제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품과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직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접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닿지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않는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부분)에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소·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소독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양호한가?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2250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206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419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0">
                          <a:latin typeface="맑은 고딕 Semilight"/>
                          <a:cs typeface="맑은 고딕 Semilight"/>
                        </a:rPr>
                        <a:t>세탁은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하였는가?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2250">
                <a:tc rowSpan="3" gridSpan="2">
                  <a:txBody>
                    <a:bodyPr vert="horz" lIns="0" tIns="825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5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9535" marR="99060" lvl="0" indent="75565">
                        <a:lnSpc>
                          <a:spcPct val="102000"/>
                        </a:lnSpc>
                        <a:defRPr/>
                      </a:pP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첫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째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주)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25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29845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소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240">
                          <a:latin typeface="맑은 고딕 Semilight"/>
                          <a:cs typeface="맑은 고딕 Semilight"/>
                        </a:rPr>
                        <a:t>작업장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양호한가?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034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25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2984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교육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2984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종사자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교육을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시하였는가?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984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984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298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99720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25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921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증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6921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중요관리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공정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(CCP)</a:t>
                      </a:r>
                      <a:r>
                        <a:rPr sz="9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증표를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하였는가?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6921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6921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35">
                          <a:latin typeface="MS PGothic"/>
                          <a:cs typeface="MS PGothic"/>
                        </a:rPr>
                        <a:t>□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99720">
                <a:tc gridSpan="2">
                  <a:txBody>
                    <a:bodyPr vert="horz" lIns="0" tIns="0" rIns="0" bIns="0" anchor="t" anchorCtr="0"/>
                    <a:lstStyle/>
                    <a:p>
                      <a:pPr marL="165735" lvl="0">
                        <a:lnSpc>
                          <a:spcPts val="1100"/>
                        </a:lnSpc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주기</a:t>
                      </a:r>
                      <a:endParaRPr sz="950" spc="-295">
                        <a:latin typeface="맑은 고딕 Semilight"/>
                        <a:cs typeface="맑은 고딕 Semilight"/>
                      </a:endParaRPr>
                    </a:p>
                    <a:p>
                      <a:pPr marL="139700" lvl="0">
                        <a:lnSpc>
                          <a:spcPts val="1125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2개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5">
                          <a:latin typeface="맑은 고딕 Semilight"/>
                          <a:cs typeface="맑은 고딕 Semilight"/>
                        </a:rPr>
                        <a:t>월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9215" rIns="0" bIns="0" anchor="t" anchorCtr="0"/>
                    <a:lstStyle/>
                    <a:p>
                      <a:pPr marR="3810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6921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완제품에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시하였는가?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69215" rIns="0" bIns="0" anchor="t" anchorCtr="0"/>
                    <a:lstStyle/>
                    <a:p>
                      <a:pPr marL="46355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69215" rIns="0" bIns="0" anchor="t" anchorCtr="0"/>
                    <a:lstStyle/>
                    <a:p>
                      <a:pPr marL="5715"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rowSpan="2" gridSpan="2">
                  <a:txBody>
                    <a:bodyPr vert="horz" lIns="0" tIns="11938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939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65735" lvl="0">
                        <a:lnSpc>
                          <a:spcPct val="100000"/>
                        </a:lnSpc>
                        <a:defRPr/>
                      </a:pP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93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4000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1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3185" marR="87630" lvl="0">
                        <a:lnSpc>
                          <a:spcPct val="103000"/>
                        </a:lnSpc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00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84455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665"/>
                        </a:spcBef>
                        <a:defRPr/>
                      </a:pPr>
                      <a:r>
                        <a:rPr sz="950" spc="-265">
                          <a:latin typeface="맑은 고딕 Semilight"/>
                          <a:cs typeface="맑은 고딕 Semilight"/>
                        </a:rPr>
                        <a:t>오븐기</a:t>
                      </a:r>
                      <a:r>
                        <a:rPr sz="95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온도계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타이머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울은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교정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하였는가?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44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84455" rIns="0" bIns="0" anchor="t" anchorCtr="0"/>
                    <a:lstStyle/>
                    <a:p>
                      <a:pPr marL="635" lvl="0" algn="ctr">
                        <a:lnSpc>
                          <a:spcPct val="100000"/>
                        </a:lnSpc>
                        <a:spcBef>
                          <a:spcPts val="66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44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84455" rIns="0" bIns="0" anchor="t" anchorCtr="0"/>
                    <a:lstStyle/>
                    <a:p>
                      <a:pPr lvl="0" algn="r">
                        <a:lnSpc>
                          <a:spcPct val="100000"/>
                        </a:lnSpc>
                        <a:spcBef>
                          <a:spcPts val="66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44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337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93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400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 vert="horz" lIns="0" tIns="86360" rIns="0" bIns="0" anchor="t" anchorCtr="0"/>
                    <a:lstStyle/>
                    <a:p>
                      <a:pPr marL="63500" lvl="0">
                        <a:lnSpc>
                          <a:spcPct val="100000"/>
                        </a:lnSpc>
                        <a:spcBef>
                          <a:spcPts val="680"/>
                        </a:spcBef>
                        <a:defRPr/>
                      </a:pPr>
                      <a:r>
                        <a:rPr sz="950" spc="-275">
                          <a:latin typeface="맑은 고딕 Semilight"/>
                          <a:cs typeface="맑은 고딕 Semilight"/>
                        </a:rPr>
                        <a:t>금속검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출기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8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하였는가?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63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86360" rIns="0" bIns="0" anchor="t" anchorCtr="0"/>
                    <a:lstStyle/>
                    <a:p>
                      <a:pPr marL="635" lvl="0" algn="ctr">
                        <a:lnSpc>
                          <a:spcPct val="100000"/>
                        </a:lnSpc>
                        <a:spcBef>
                          <a:spcPts val="680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63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86360" rIns="0" bIns="0" anchor="t" anchorCtr="0"/>
                    <a:lstStyle/>
                    <a:p>
                      <a:pPr lvl="0" algn="r">
                        <a:lnSpc>
                          <a:spcPct val="100000"/>
                        </a:lnSpc>
                        <a:spcBef>
                          <a:spcPts val="680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63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196215">
                <a:tc gridSpan="4">
                  <a:txBody>
                    <a:bodyPr vert="horz" lIns="0" tIns="1587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특이사항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15875" rIns="0" bIns="0" anchor="t" anchorCtr="0"/>
                    <a:lstStyle/>
                    <a:p>
                      <a:pPr marR="5715" lvl="0" algn="ctr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개선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0">
                          <a:latin typeface="맑은 고딕 Semilight"/>
                          <a:cs typeface="맑은 고딕 Semilight"/>
                        </a:rPr>
                        <a:t>조치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5875" rIns="0" bIns="0" anchor="t" anchorCtr="0"/>
                    <a:lstStyle/>
                    <a:p>
                      <a:pPr marR="19050" lvl="0" algn="ctr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조치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15875" rIns="0" bIns="0" anchor="t" anchorCtr="0"/>
                    <a:lstStyle/>
                    <a:p>
                      <a:pPr marR="14604" lvl="0" algn="ctr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300">
                          <a:latin typeface="맑은 고딕 Semilight"/>
                          <a:cs typeface="맑은 고딕 Semilight"/>
                        </a:rPr>
                        <a:t>확인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695325"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10</ep:Words>
  <ep:PresentationFormat>On-screen Show 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2026-04-24T08:15:04.000</dcterms:created>
  <dc:creator>최규덕</dc:creator>
  <cp:lastModifiedBy>Com</cp:lastModifiedBy>
  <dcterms:modified xsi:type="dcterms:W3CDTF">2026-04-26T02:27:47.745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