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jpg" ContentType="image/jpg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228"/>
            <a:ext cx="6800850" cy="1708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50011" y="1014876"/>
            <a:ext cx="1891664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33730" algn="l"/>
              </a:tabLst>
            </a:pP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생</a:t>
            </a:r>
            <a:r>
              <a:rPr dirty="0" u="sng" sz="1400" spc="2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 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산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지</a:t>
            </a:r>
            <a:r>
              <a:rPr dirty="0" u="sng" sz="1400" spc="2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 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시</a:t>
            </a:r>
            <a:r>
              <a:rPr dirty="0" u="sng" sz="1400" spc="2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 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기</a:t>
            </a:r>
            <a:r>
              <a:rPr dirty="0" u="sng" sz="1400" spc="2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 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록</a:t>
            </a:r>
            <a:r>
              <a:rPr dirty="0" u="sng" sz="1400" spc="2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 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서</a:t>
            </a:r>
            <a:endParaRPr sz="1400">
              <a:latin typeface="Malgun Gothic"/>
              <a:cs typeface="Malgun Gothic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811752" y="932421"/>
          <a:ext cx="3250565" cy="7740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285"/>
                <a:gridCol w="973455"/>
                <a:gridCol w="973455"/>
                <a:gridCol w="974725"/>
              </a:tblGrid>
              <a:tr h="19748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 marR="65405">
                        <a:lnSpc>
                          <a:spcPct val="133600"/>
                        </a:lnSpc>
                      </a:pPr>
                      <a:r>
                        <a:rPr dirty="0" sz="800" spc="-50">
                          <a:latin typeface="BatangChe"/>
                          <a:cs typeface="BatangChe"/>
                        </a:rPr>
                        <a:t>결 재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812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701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생산</a:t>
                      </a:r>
                      <a:r>
                        <a:rPr dirty="0" sz="800" spc="-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담당자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701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해썹</a:t>
                      </a:r>
                      <a:r>
                        <a:rPr dirty="0" sz="800" spc="-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담당자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701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해</a:t>
                      </a:r>
                      <a:r>
                        <a:rPr dirty="0" sz="800" spc="-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썹</a:t>
                      </a:r>
                      <a:r>
                        <a:rPr dirty="0" sz="800" spc="-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팀</a:t>
                      </a:r>
                      <a:r>
                        <a:rPr dirty="0" sz="800" spc="-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50">
                          <a:latin typeface="BatangChe"/>
                          <a:cs typeface="BatangChe"/>
                        </a:rPr>
                        <a:t>장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765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812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1680070" y="2359621"/>
            <a:ext cx="1389380" cy="488950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1587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endParaRPr sz="1000">
              <a:latin typeface="Times New Roman"/>
              <a:cs typeface="Times New Roman"/>
            </a:endParaRPr>
          </a:p>
          <a:p>
            <a:pPr marL="440055">
              <a:lnSpc>
                <a:spcPct val="100000"/>
              </a:lnSpc>
            </a:pPr>
            <a:r>
              <a:rPr dirty="0" sz="1000">
                <a:latin typeface="BatangChe"/>
                <a:cs typeface="BatangChe"/>
              </a:rPr>
              <a:t>제</a:t>
            </a:r>
            <a:r>
              <a:rPr dirty="0" sz="1000" spc="-10">
                <a:latin typeface="BatangChe"/>
                <a:cs typeface="BatangChe"/>
              </a:rPr>
              <a:t> </a:t>
            </a:r>
            <a:r>
              <a:rPr dirty="0" sz="1000">
                <a:latin typeface="BatangChe"/>
                <a:cs typeface="BatangChe"/>
              </a:rPr>
              <a:t>품</a:t>
            </a:r>
            <a:r>
              <a:rPr dirty="0" sz="1000" spc="-10">
                <a:latin typeface="BatangChe"/>
                <a:cs typeface="BatangChe"/>
              </a:rPr>
              <a:t> </a:t>
            </a:r>
            <a:r>
              <a:rPr dirty="0" sz="1000" spc="-50">
                <a:latin typeface="BatangChe"/>
                <a:cs typeface="BatangChe"/>
              </a:rPr>
              <a:t>명</a:t>
            </a:r>
            <a:endParaRPr sz="1000">
              <a:latin typeface="BatangChe"/>
              <a:cs typeface="BatangCh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069208" y="2359621"/>
            <a:ext cx="3200400" cy="488950"/>
          </a:xfrm>
          <a:prstGeom prst="rect">
            <a:avLst/>
          </a:prstGeom>
          <a:ln w="4572">
            <a:solidFill>
              <a:srgbClr val="000000"/>
            </a:solidFill>
          </a:ln>
        </p:spPr>
        <p:txBody>
          <a:bodyPr wrap="square" lIns="0" tIns="1587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000" spc="-10">
                <a:latin typeface="BatangChe"/>
                <a:cs typeface="BatangChe"/>
              </a:rPr>
              <a:t>제품명입력</a:t>
            </a:r>
            <a:endParaRPr sz="1000">
              <a:latin typeface="BatangChe"/>
              <a:cs typeface="BatangChe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3066923" y="3170262"/>
          <a:ext cx="2426970" cy="14058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24560"/>
                <a:gridCol w="1421130"/>
              </a:tblGrid>
              <a:tr h="234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000" spc="-20">
                          <a:latin typeface="BatangChe"/>
                          <a:cs typeface="BatangChe"/>
                        </a:rPr>
                        <a:t>제조번호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55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제조번호입력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55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배합량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55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286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kg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55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000" spc="-20">
                          <a:latin typeface="BatangChe"/>
                          <a:cs typeface="BatangChe"/>
                        </a:rPr>
                        <a:t>제조일자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55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000" spc="-20">
                          <a:latin typeface="BatangChe"/>
                          <a:cs typeface="BatangChe"/>
                        </a:rPr>
                        <a:t>유통기한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55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품목신고년월일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55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제품의성상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55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3066923" y="4884407"/>
          <a:ext cx="2426970" cy="25882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7810"/>
                <a:gridCol w="817879"/>
              </a:tblGrid>
              <a:tr h="234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  <a:tabLst>
                          <a:tab pos="254000" algn="l"/>
                          <a:tab pos="508634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점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검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사</a:t>
                      </a:r>
                      <a:r>
                        <a:rPr dirty="0" sz="1000" spc="47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항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7170">
                        <a:lnSpc>
                          <a:spcPct val="100000"/>
                        </a:lnSpc>
                        <a:spcBef>
                          <a:spcPts val="270"/>
                        </a:spcBef>
                        <a:tabLst>
                          <a:tab pos="471805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확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인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3204"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1.</a:t>
                      </a:r>
                      <a:r>
                        <a:rPr dirty="0" sz="10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칭량지시기록서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6854"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2.</a:t>
                      </a:r>
                      <a:r>
                        <a:rPr dirty="0" sz="10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생산지시기록서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55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03885">
                <a:tc>
                  <a:txBody>
                    <a:bodyPr/>
                    <a:lstStyle/>
                    <a:p>
                      <a:pPr marL="1276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3.</a:t>
                      </a:r>
                      <a:r>
                        <a:rPr dirty="0" sz="1000" spc="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중요관리점(CCP-</a:t>
                      </a:r>
                      <a:r>
                        <a:rPr dirty="0" sz="1000" spc="-25">
                          <a:latin typeface="BatangChe"/>
                          <a:cs typeface="BatangChe"/>
                        </a:rPr>
                        <a:t>1)</a:t>
                      </a:r>
                      <a:endParaRPr sz="1000">
                        <a:latin typeface="BatangChe"/>
                        <a:cs typeface="BatangChe"/>
                      </a:endParaRPr>
                    </a:p>
                    <a:p>
                      <a:pPr marL="318135" marR="313690" indent="63500">
                        <a:lnSpc>
                          <a:spcPct val="1329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모니터링일지 가열(굽기)공정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03885">
                <a:tc>
                  <a:txBody>
                    <a:bodyPr/>
                    <a:lstStyle/>
                    <a:p>
                      <a:pPr marL="1276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4.</a:t>
                      </a:r>
                      <a:r>
                        <a:rPr dirty="0" sz="1000" spc="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중요관리점(CCP-</a:t>
                      </a:r>
                      <a:r>
                        <a:rPr dirty="0" sz="1000" spc="-25">
                          <a:latin typeface="BatangChe"/>
                          <a:cs typeface="BatangChe"/>
                        </a:rPr>
                        <a:t>2)</a:t>
                      </a:r>
                      <a:endParaRPr sz="1000">
                        <a:latin typeface="BatangChe"/>
                        <a:cs typeface="BatangChe"/>
                      </a:endParaRPr>
                    </a:p>
                    <a:p>
                      <a:pPr marL="382270" marR="375920">
                        <a:lnSpc>
                          <a:spcPct val="1329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모니터링일지 금속검출공정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5.자재사용기록서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6.포</a:t>
                      </a:r>
                      <a:r>
                        <a:rPr dirty="0" sz="10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장</a:t>
                      </a:r>
                      <a:r>
                        <a:rPr dirty="0" sz="10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기</a:t>
                      </a:r>
                      <a:r>
                        <a:rPr dirty="0" sz="10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록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7.입</a:t>
                      </a:r>
                      <a:r>
                        <a:rPr dirty="0" sz="10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고</a:t>
                      </a:r>
                      <a:r>
                        <a:rPr dirty="0" sz="10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지</a:t>
                      </a:r>
                      <a:r>
                        <a:rPr dirty="0" sz="10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시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2369544" y="7591369"/>
            <a:ext cx="1929764" cy="1771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54430" algn="l"/>
                <a:tab pos="1473200" algn="l"/>
                <a:tab pos="1790064" algn="l"/>
              </a:tabLst>
            </a:pPr>
            <a:r>
              <a:rPr dirty="0" sz="1000">
                <a:latin typeface="BatangChe"/>
                <a:cs typeface="BatangChe"/>
              </a:rPr>
              <a:t>점</a:t>
            </a:r>
            <a:r>
              <a:rPr dirty="0" sz="1000" spc="-10">
                <a:latin typeface="BatangChe"/>
                <a:cs typeface="BatangChe"/>
              </a:rPr>
              <a:t> </a:t>
            </a:r>
            <a:r>
              <a:rPr dirty="0" sz="1000">
                <a:latin typeface="BatangChe"/>
                <a:cs typeface="BatangChe"/>
              </a:rPr>
              <a:t>검</a:t>
            </a:r>
            <a:r>
              <a:rPr dirty="0" sz="1000" spc="-10">
                <a:latin typeface="BatangChe"/>
                <a:cs typeface="BatangChe"/>
              </a:rPr>
              <a:t> </a:t>
            </a:r>
            <a:r>
              <a:rPr dirty="0" sz="1000">
                <a:latin typeface="BatangChe"/>
                <a:cs typeface="BatangChe"/>
              </a:rPr>
              <a:t>일</a:t>
            </a:r>
            <a:r>
              <a:rPr dirty="0" sz="1000" spc="-10">
                <a:latin typeface="BatangChe"/>
                <a:cs typeface="BatangChe"/>
              </a:rPr>
              <a:t> </a:t>
            </a:r>
            <a:r>
              <a:rPr dirty="0" sz="1000">
                <a:latin typeface="BatangChe"/>
                <a:cs typeface="BatangChe"/>
              </a:rPr>
              <a:t>자</a:t>
            </a:r>
            <a:r>
              <a:rPr dirty="0" sz="1000" spc="-10">
                <a:latin typeface="BatangChe"/>
                <a:cs typeface="BatangChe"/>
              </a:rPr>
              <a:t> </a:t>
            </a:r>
            <a:r>
              <a:rPr dirty="0" sz="1000">
                <a:latin typeface="BatangChe"/>
                <a:cs typeface="BatangChe"/>
              </a:rPr>
              <a:t>: </a:t>
            </a:r>
            <a:r>
              <a:rPr dirty="0" sz="1000" spc="-25">
                <a:latin typeface="BatangChe"/>
                <a:cs typeface="BatangChe"/>
              </a:rPr>
              <a:t>20</a:t>
            </a:r>
            <a:r>
              <a:rPr dirty="0" sz="1000">
                <a:latin typeface="BatangChe"/>
                <a:cs typeface="BatangChe"/>
              </a:rPr>
              <a:t>	</a:t>
            </a:r>
            <a:r>
              <a:rPr dirty="0" sz="1000" spc="-50">
                <a:latin typeface="BatangChe"/>
                <a:cs typeface="BatangChe"/>
              </a:rPr>
              <a:t>년</a:t>
            </a:r>
            <a:r>
              <a:rPr dirty="0" sz="1000">
                <a:latin typeface="BatangChe"/>
                <a:cs typeface="BatangChe"/>
              </a:rPr>
              <a:t>	</a:t>
            </a:r>
            <a:r>
              <a:rPr dirty="0" sz="1000" spc="-50">
                <a:latin typeface="BatangChe"/>
                <a:cs typeface="BatangChe"/>
              </a:rPr>
              <a:t>월</a:t>
            </a:r>
            <a:r>
              <a:rPr dirty="0" sz="1000">
                <a:latin typeface="BatangChe"/>
                <a:cs typeface="BatangChe"/>
              </a:rPr>
              <a:t>	</a:t>
            </a:r>
            <a:r>
              <a:rPr dirty="0" sz="1000" spc="-50">
                <a:latin typeface="BatangChe"/>
                <a:cs typeface="BatangChe"/>
              </a:rPr>
              <a:t>일</a:t>
            </a:r>
            <a:endParaRPr sz="1000">
              <a:latin typeface="BatangChe"/>
              <a:cs typeface="BatangCh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27883" y="7591369"/>
            <a:ext cx="660400" cy="1771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BatangChe"/>
                <a:cs typeface="BatangChe"/>
              </a:rPr>
              <a:t>점</a:t>
            </a:r>
            <a:r>
              <a:rPr dirty="0" sz="1000" spc="-10">
                <a:latin typeface="BatangChe"/>
                <a:cs typeface="BatangChe"/>
              </a:rPr>
              <a:t> </a:t>
            </a:r>
            <a:r>
              <a:rPr dirty="0" sz="1000">
                <a:latin typeface="BatangChe"/>
                <a:cs typeface="BatangChe"/>
              </a:rPr>
              <a:t>검</a:t>
            </a:r>
            <a:r>
              <a:rPr dirty="0" sz="1000" spc="-10">
                <a:latin typeface="BatangChe"/>
                <a:cs typeface="BatangChe"/>
              </a:rPr>
              <a:t> </a:t>
            </a:r>
            <a:r>
              <a:rPr dirty="0" sz="1000">
                <a:latin typeface="BatangChe"/>
                <a:cs typeface="BatangChe"/>
              </a:rPr>
              <a:t>인</a:t>
            </a:r>
            <a:r>
              <a:rPr dirty="0" sz="1000" spc="-10">
                <a:latin typeface="BatangChe"/>
                <a:cs typeface="BatangChe"/>
              </a:rPr>
              <a:t> </a:t>
            </a:r>
            <a:r>
              <a:rPr dirty="0" sz="1000" spc="-50">
                <a:latin typeface="BatangChe"/>
                <a:cs typeface="BatangChe"/>
              </a:rPr>
              <a:t>:</a:t>
            </a:r>
            <a:endParaRPr sz="1000">
              <a:latin typeface="BatangChe"/>
              <a:cs typeface="BatangCh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36767" y="8003923"/>
            <a:ext cx="5483860" cy="1771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>
                <a:latin typeface="BatangChe"/>
                <a:cs typeface="BatangChe"/>
              </a:rPr>
              <a:t>상시</a:t>
            </a:r>
            <a:r>
              <a:rPr dirty="0" sz="1000" spc="-25">
                <a:latin typeface="BatangChe"/>
                <a:cs typeface="BatangChe"/>
              </a:rPr>
              <a:t> </a:t>
            </a:r>
            <a:r>
              <a:rPr dirty="0" sz="1000">
                <a:latin typeface="BatangChe"/>
                <a:cs typeface="BatangChe"/>
              </a:rPr>
              <a:t>제품은</a:t>
            </a:r>
            <a:r>
              <a:rPr dirty="0" sz="1000" spc="-25">
                <a:latin typeface="BatangChe"/>
                <a:cs typeface="BatangChe"/>
              </a:rPr>
              <a:t> </a:t>
            </a:r>
            <a:r>
              <a:rPr dirty="0" sz="1000">
                <a:latin typeface="BatangChe"/>
                <a:cs typeface="BatangChe"/>
              </a:rPr>
              <a:t>[회사명</a:t>
            </a:r>
            <a:r>
              <a:rPr dirty="0" sz="1000" spc="-25">
                <a:latin typeface="BatangChe"/>
                <a:cs typeface="BatangChe"/>
              </a:rPr>
              <a:t> </a:t>
            </a:r>
            <a:r>
              <a:rPr dirty="0" sz="1000">
                <a:latin typeface="BatangChe"/>
                <a:cs typeface="BatangChe"/>
              </a:rPr>
              <a:t>입력]</a:t>
            </a:r>
            <a:r>
              <a:rPr dirty="0" sz="1000" spc="-20">
                <a:latin typeface="BatangChe"/>
                <a:cs typeface="BatangChe"/>
              </a:rPr>
              <a:t> </a:t>
            </a:r>
            <a:r>
              <a:rPr dirty="0" sz="1000">
                <a:latin typeface="BatangChe"/>
                <a:cs typeface="BatangChe"/>
              </a:rPr>
              <a:t>품질</a:t>
            </a:r>
            <a:r>
              <a:rPr dirty="0" sz="1000" spc="-25">
                <a:latin typeface="BatangChe"/>
                <a:cs typeface="BatangChe"/>
              </a:rPr>
              <a:t> </a:t>
            </a:r>
            <a:r>
              <a:rPr dirty="0" sz="1000">
                <a:latin typeface="BatangChe"/>
                <a:cs typeface="BatangChe"/>
              </a:rPr>
              <a:t>규정에</a:t>
            </a:r>
            <a:r>
              <a:rPr dirty="0" sz="1000" spc="-20">
                <a:latin typeface="BatangChe"/>
                <a:cs typeface="BatangChe"/>
              </a:rPr>
              <a:t> </a:t>
            </a:r>
            <a:r>
              <a:rPr dirty="0" sz="1000">
                <a:latin typeface="BatangChe"/>
                <a:cs typeface="BatangChe"/>
              </a:rPr>
              <a:t>의하여</a:t>
            </a:r>
            <a:r>
              <a:rPr dirty="0" sz="1000" spc="-25">
                <a:latin typeface="BatangChe"/>
                <a:cs typeface="BatangChe"/>
              </a:rPr>
              <a:t> </a:t>
            </a:r>
            <a:r>
              <a:rPr dirty="0" sz="1000">
                <a:latin typeface="BatangChe"/>
                <a:cs typeface="BatangChe"/>
              </a:rPr>
              <a:t>엄격한</a:t>
            </a:r>
            <a:r>
              <a:rPr dirty="0" sz="1000" spc="-25">
                <a:latin typeface="BatangChe"/>
                <a:cs typeface="BatangChe"/>
              </a:rPr>
              <a:t> </a:t>
            </a:r>
            <a:r>
              <a:rPr dirty="0" sz="1000">
                <a:latin typeface="BatangChe"/>
                <a:cs typeface="BatangChe"/>
              </a:rPr>
              <a:t>품질관리로</a:t>
            </a:r>
            <a:r>
              <a:rPr dirty="0" sz="1000" spc="-25">
                <a:latin typeface="BatangChe"/>
                <a:cs typeface="BatangChe"/>
              </a:rPr>
              <a:t> </a:t>
            </a:r>
            <a:r>
              <a:rPr dirty="0" sz="1000">
                <a:latin typeface="BatangChe"/>
                <a:cs typeface="BatangChe"/>
              </a:rPr>
              <a:t>생산된</a:t>
            </a:r>
            <a:r>
              <a:rPr dirty="0" sz="1000" spc="-25">
                <a:latin typeface="BatangChe"/>
                <a:cs typeface="BatangChe"/>
              </a:rPr>
              <a:t> </a:t>
            </a:r>
            <a:r>
              <a:rPr dirty="0" sz="1000">
                <a:latin typeface="BatangChe"/>
                <a:cs typeface="BatangChe"/>
              </a:rPr>
              <a:t>제품임을</a:t>
            </a:r>
            <a:r>
              <a:rPr dirty="0" sz="1000" spc="-20">
                <a:latin typeface="BatangChe"/>
                <a:cs typeface="BatangChe"/>
              </a:rPr>
              <a:t> 확인함.</a:t>
            </a:r>
            <a:endParaRPr sz="1000">
              <a:latin typeface="BatangChe"/>
              <a:cs typeface="BatangChe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1652880" y="8448590"/>
          <a:ext cx="4328795" cy="968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8000"/>
                <a:gridCol w="492125"/>
                <a:gridCol w="1539239"/>
                <a:gridCol w="349885"/>
                <a:gridCol w="381635"/>
                <a:gridCol w="348614"/>
                <a:gridCol w="381000"/>
                <a:gridCol w="254635"/>
              </a:tblGrid>
              <a:tr h="125730">
                <a:tc>
                  <a:txBody>
                    <a:bodyPr/>
                    <a:lstStyle/>
                    <a:p>
                      <a:pPr marL="31750">
                        <a:lnSpc>
                          <a:spcPts val="894"/>
                        </a:lnSpc>
                        <a:tabLst>
                          <a:tab pos="285750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책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임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894"/>
                        </a:lnSpc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자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: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R="55880">
                        <a:lnSpc>
                          <a:spcPts val="894"/>
                        </a:lnSpc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20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894"/>
                        </a:lnSpc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년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2230">
                        <a:lnSpc>
                          <a:spcPts val="894"/>
                        </a:lnSpc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월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94"/>
                        </a:lnSpc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일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0"/>
                </a:tc>
              </a:tr>
              <a:tr h="358775">
                <a:tc gridSpan="2"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해썹</a:t>
                      </a:r>
                      <a:r>
                        <a:rPr dirty="0" sz="10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담당자</a:t>
                      </a:r>
                      <a:r>
                        <a:rPr dirty="0" sz="10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: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144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20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144145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년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144145"/>
                </a:tc>
                <a:tc>
                  <a:txBody>
                    <a:bodyPr/>
                    <a:lstStyle/>
                    <a:p>
                      <a:pPr algn="ctr" marL="62230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월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144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3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일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144145"/>
                </a:tc>
              </a:tr>
              <a:tr h="276860">
                <a:tc gridSpan="2"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05"/>
                        </a:spcBef>
                        <a:tabLst>
                          <a:tab pos="476250" algn="l"/>
                        </a:tabLst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해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썹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팀장</a:t>
                      </a:r>
                      <a:r>
                        <a:rPr dirty="0" sz="1000" spc="-3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: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14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20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1435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년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1435"/>
                </a:tc>
                <a:tc>
                  <a:txBody>
                    <a:bodyPr/>
                    <a:lstStyle/>
                    <a:p>
                      <a:pPr algn="ctr" marL="622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월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14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일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1435"/>
                </a:tc>
              </a:tr>
              <a:tr h="20701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2240">
                        <a:lnSpc>
                          <a:spcPts val="1040"/>
                        </a:lnSpc>
                        <a:spcBef>
                          <a:spcPts val="489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보</a:t>
                      </a:r>
                      <a:r>
                        <a:rPr dirty="0" sz="10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존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기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한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: </a:t>
                      </a:r>
                      <a:r>
                        <a:rPr dirty="0" sz="1000" spc="-20">
                          <a:latin typeface="BatangChe"/>
                          <a:cs typeface="BatangChe"/>
                        </a:rPr>
                        <a:t>2029년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2229"/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ts val="1040"/>
                        </a:lnSpc>
                        <a:spcBef>
                          <a:spcPts val="489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월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2229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ts val="1040"/>
                        </a:lnSpc>
                        <a:spcBef>
                          <a:spcPts val="489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일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222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2" name="object 12" descr=""/>
          <p:cNvSpPr/>
          <p:nvPr/>
        </p:nvSpPr>
        <p:spPr>
          <a:xfrm>
            <a:off x="574243" y="1872475"/>
            <a:ext cx="6412865" cy="8140065"/>
          </a:xfrm>
          <a:custGeom>
            <a:avLst/>
            <a:gdLst/>
            <a:ahLst/>
            <a:cxnLst/>
            <a:rect l="l" t="t" r="r" b="b"/>
            <a:pathLst>
              <a:path w="6412865" h="8140065">
                <a:moveTo>
                  <a:pt x="1523" y="0"/>
                </a:moveTo>
                <a:lnTo>
                  <a:pt x="1523" y="8139925"/>
                </a:lnTo>
              </a:path>
              <a:path w="6412865" h="8140065">
                <a:moveTo>
                  <a:pt x="6409537" y="0"/>
                </a:moveTo>
                <a:lnTo>
                  <a:pt x="6409537" y="8139925"/>
                </a:lnTo>
              </a:path>
              <a:path w="6412865" h="8140065">
                <a:moveTo>
                  <a:pt x="0" y="0"/>
                </a:moveTo>
                <a:lnTo>
                  <a:pt x="6412585" y="0"/>
                </a:lnTo>
              </a:path>
              <a:path w="6412865" h="8140065">
                <a:moveTo>
                  <a:pt x="0" y="8139925"/>
                </a:moveTo>
                <a:lnTo>
                  <a:pt x="6412585" y="8139925"/>
                </a:lnTo>
              </a:path>
              <a:path w="6412865" h="8140065">
                <a:moveTo>
                  <a:pt x="6409537" y="0"/>
                </a:moveTo>
                <a:lnTo>
                  <a:pt x="6409537" y="8139925"/>
                </a:lnTo>
              </a:path>
              <a:path w="6412865" h="8140065">
                <a:moveTo>
                  <a:pt x="1523" y="0"/>
                </a:moveTo>
                <a:lnTo>
                  <a:pt x="1523" y="8139925"/>
                </a:lnTo>
              </a:path>
              <a:path w="6412865" h="8140065">
                <a:moveTo>
                  <a:pt x="0" y="8139925"/>
                </a:moveTo>
                <a:lnTo>
                  <a:pt x="6412585" y="8139925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11402" y="1059024"/>
            <a:ext cx="1922145" cy="2228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24815" algn="l"/>
                <a:tab pos="836294" algn="l"/>
                <a:tab pos="1247775" algn="l"/>
                <a:tab pos="1660525" algn="l"/>
              </a:tabLst>
            </a:pPr>
            <a:r>
              <a:rPr dirty="0" u="sng" sz="13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입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3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고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3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지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3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시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3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서</a:t>
            </a:r>
            <a:r>
              <a:rPr dirty="0" u="sng" sz="1300" spc="5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 </a:t>
            </a:r>
            <a:endParaRPr sz="1300">
              <a:latin typeface="Malgun Gothic"/>
              <a:cs typeface="Malgun Gothic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71957" y="1580946"/>
          <a:ext cx="6535420" cy="810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660"/>
                <a:gridCol w="200024"/>
                <a:gridCol w="127000"/>
                <a:gridCol w="190500"/>
                <a:gridCol w="328295"/>
                <a:gridCol w="1100455"/>
                <a:gridCol w="1228725"/>
                <a:gridCol w="1165225"/>
                <a:gridCol w="581660"/>
                <a:gridCol w="285114"/>
                <a:gridCol w="316229"/>
                <a:gridCol w="598804"/>
              </a:tblGrid>
              <a:tr h="270510"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품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731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제품명입력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14"/>
                        </a:spcBef>
                        <a:tabLst>
                          <a:tab pos="572135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유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형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69240">
                <a:tc gridSpan="5">
                  <a:txBody>
                    <a:bodyPr/>
                    <a:lstStyle/>
                    <a:p>
                      <a:pPr marL="13652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제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조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년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월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일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08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9380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pos="330200" algn="l"/>
                        </a:tabLst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20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년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080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pos="445134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월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25">
                          <a:latin typeface="Arial"/>
                          <a:cs typeface="Arial"/>
                        </a:rPr>
                        <a:t>01</a:t>
                      </a:r>
                      <a:r>
                        <a:rPr dirty="0" sz="1000" spc="-25">
                          <a:latin typeface="BatangChe"/>
                          <a:cs typeface="BatangChe"/>
                        </a:rPr>
                        <a:t>일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080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유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통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기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08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719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080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년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080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월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080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일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080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0510"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포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63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단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6731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위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128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dirty="0" sz="1200" spc="6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10ea</a:t>
                      </a:r>
                      <a:r>
                        <a:rPr dirty="0" sz="1000" spc="2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000" spc="16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 b="1">
                          <a:latin typeface="Arial"/>
                          <a:cs typeface="Arial"/>
                        </a:rPr>
                        <a:t>10g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dirty="0" sz="1200" spc="17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20ea</a:t>
                      </a:r>
                      <a:r>
                        <a:rPr dirty="0" sz="1000" spc="2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000" spc="1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 b="1">
                          <a:latin typeface="Arial"/>
                          <a:cs typeface="Arial"/>
                        </a:rPr>
                        <a:t>10g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입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고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수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량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algn="r" marR="35433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set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573481" y="2556764"/>
          <a:ext cx="6522720" cy="1576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39545"/>
                <a:gridCol w="2780030"/>
                <a:gridCol w="1220470"/>
                <a:gridCol w="492125"/>
                <a:gridCol w="510539"/>
              </a:tblGrid>
              <a:tr h="234315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900" spc="-25">
                          <a:latin typeface="BatangChe"/>
                          <a:cs typeface="BatangChe"/>
                        </a:rPr>
                        <a:t>공정</a:t>
                      </a:r>
                      <a:endParaRPr sz="900">
                        <a:latin typeface="BatangChe"/>
                        <a:cs typeface="BatangChe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900" spc="-10">
                          <a:latin typeface="BatangChe"/>
                          <a:cs typeface="BatangChe"/>
                        </a:rPr>
                        <a:t>작업지시사항</a:t>
                      </a:r>
                      <a:endParaRPr sz="900">
                        <a:latin typeface="BatangChe"/>
                        <a:cs typeface="BatangChe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900" spc="-25">
                          <a:latin typeface="BatangChe"/>
                          <a:cs typeface="BatangChe"/>
                        </a:rPr>
                        <a:t>확인</a:t>
                      </a:r>
                      <a:endParaRPr sz="900">
                        <a:latin typeface="BatangChe"/>
                        <a:cs typeface="BatangChe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900" spc="-20">
                          <a:latin typeface="BatangChe"/>
                          <a:cs typeface="BatangChe"/>
                        </a:rPr>
                        <a:t>작업일시</a:t>
                      </a:r>
                      <a:endParaRPr sz="900">
                        <a:latin typeface="BatangChe"/>
                        <a:cs typeface="BatangChe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900" spc="-25">
                          <a:latin typeface="BatangChe"/>
                          <a:cs typeface="BatangChe"/>
                        </a:rPr>
                        <a:t>작업자</a:t>
                      </a:r>
                      <a:endParaRPr sz="900">
                        <a:latin typeface="BatangChe"/>
                        <a:cs typeface="BatangChe"/>
                      </a:endParaRPr>
                    </a:p>
                  </a:txBody>
                  <a:tcPr marL="0" marR="0" marB="0" marT="425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711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900" spc="-25">
                          <a:latin typeface="BatangChe"/>
                          <a:cs typeface="BatangChe"/>
                        </a:rPr>
                        <a:t>입고</a:t>
                      </a:r>
                      <a:endParaRPr sz="900">
                        <a:latin typeface="BatangChe"/>
                        <a:cs typeface="BatangChe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215" marR="196215" indent="-114300">
                        <a:lnSpc>
                          <a:spcPct val="133200"/>
                        </a:lnSpc>
                        <a:spcBef>
                          <a:spcPts val="969"/>
                        </a:spcBef>
                      </a:pPr>
                      <a:r>
                        <a:rPr dirty="0" sz="900">
                          <a:latin typeface="Arial"/>
                          <a:cs typeface="Arial"/>
                        </a:rPr>
                        <a:t>1.</a:t>
                      </a:r>
                      <a:r>
                        <a:rPr dirty="0" sz="900" spc="1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>
                          <a:latin typeface="BatangChe"/>
                          <a:cs typeface="BatangChe"/>
                        </a:rPr>
                        <a:t>상기의</a:t>
                      </a:r>
                      <a:r>
                        <a:rPr dirty="0" sz="9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900">
                          <a:latin typeface="BatangChe"/>
                          <a:cs typeface="BatangChe"/>
                        </a:rPr>
                        <a:t>기록서를</a:t>
                      </a:r>
                      <a:r>
                        <a:rPr dirty="0" sz="900" spc="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900">
                          <a:latin typeface="BatangChe"/>
                          <a:cs typeface="BatangChe"/>
                        </a:rPr>
                        <a:t>확인후</a:t>
                      </a:r>
                      <a:r>
                        <a:rPr dirty="0" sz="9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900">
                          <a:latin typeface="BatangChe"/>
                          <a:cs typeface="BatangChe"/>
                        </a:rPr>
                        <a:t>적합한</a:t>
                      </a:r>
                      <a:r>
                        <a:rPr dirty="0" sz="9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900">
                          <a:latin typeface="BatangChe"/>
                          <a:cs typeface="BatangChe"/>
                        </a:rPr>
                        <a:t>제품만</a:t>
                      </a:r>
                      <a:r>
                        <a:rPr dirty="0" sz="900" spc="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900" spc="-25">
                          <a:latin typeface="BatangChe"/>
                          <a:cs typeface="BatangChe"/>
                        </a:rPr>
                        <a:t>입고 </a:t>
                      </a:r>
                      <a:r>
                        <a:rPr dirty="0" sz="900" spc="-10">
                          <a:latin typeface="BatangChe"/>
                          <a:cs typeface="BatangChe"/>
                        </a:rPr>
                        <a:t>대기한다</a:t>
                      </a:r>
                      <a:r>
                        <a:rPr dirty="0" sz="900" spc="-10">
                          <a:latin typeface="Arial"/>
                          <a:cs typeface="Arial"/>
                        </a:rPr>
                        <a:t>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1231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  <a:tabLst>
                          <a:tab pos="432434" algn="l"/>
                        </a:tabLst>
                      </a:pPr>
                      <a:r>
                        <a:rPr dirty="0" sz="900">
                          <a:latin typeface="BatangChe"/>
                          <a:cs typeface="BatangChe"/>
                        </a:rPr>
                        <a:t>적</a:t>
                      </a:r>
                      <a:r>
                        <a:rPr dirty="0" sz="900" spc="44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900" spc="-50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900" spc="-50">
                          <a:latin typeface="BatangChe"/>
                          <a:cs typeface="BatangChe"/>
                        </a:rPr>
                        <a:t>부</a:t>
                      </a:r>
                      <a:endParaRPr sz="900">
                        <a:latin typeface="BatangChe"/>
                        <a:cs typeface="BatangChe"/>
                      </a:endParaRPr>
                    </a:p>
                  </a:txBody>
                  <a:tcPr marL="0" marR="0" marB="0" marT="128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711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215" marR="25400" indent="-114300">
                        <a:lnSpc>
                          <a:spcPct val="133200"/>
                        </a:lnSpc>
                        <a:spcBef>
                          <a:spcPts val="980"/>
                        </a:spcBef>
                      </a:pPr>
                      <a:r>
                        <a:rPr dirty="0" sz="900">
                          <a:latin typeface="Arial"/>
                          <a:cs typeface="Arial"/>
                        </a:rPr>
                        <a:t>2.</a:t>
                      </a:r>
                      <a:r>
                        <a:rPr dirty="0" sz="900" spc="1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00">
                          <a:latin typeface="BatangChe"/>
                          <a:cs typeface="BatangChe"/>
                        </a:rPr>
                        <a:t>담당자는</a:t>
                      </a:r>
                      <a:r>
                        <a:rPr dirty="0" sz="9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900">
                          <a:latin typeface="BatangChe"/>
                          <a:cs typeface="BatangChe"/>
                        </a:rPr>
                        <a:t>입고승인서를</a:t>
                      </a:r>
                      <a:r>
                        <a:rPr dirty="0" sz="900" spc="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900">
                          <a:latin typeface="BatangChe"/>
                          <a:cs typeface="BatangChe"/>
                        </a:rPr>
                        <a:t>작성하여</a:t>
                      </a:r>
                      <a:r>
                        <a:rPr dirty="0" sz="9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900">
                          <a:latin typeface="BatangChe"/>
                          <a:cs typeface="BatangChe"/>
                        </a:rPr>
                        <a:t>해당</a:t>
                      </a:r>
                      <a:r>
                        <a:rPr dirty="0" sz="9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900" spc="-20">
                          <a:latin typeface="BatangChe"/>
                          <a:cs typeface="BatangChe"/>
                        </a:rPr>
                        <a:t>완제품을 </a:t>
                      </a:r>
                      <a:r>
                        <a:rPr dirty="0" sz="900">
                          <a:latin typeface="BatangChe"/>
                          <a:cs typeface="BatangChe"/>
                        </a:rPr>
                        <a:t>입고</a:t>
                      </a:r>
                      <a:r>
                        <a:rPr dirty="0" sz="9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900" spc="-25">
                          <a:latin typeface="BatangChe"/>
                          <a:cs typeface="BatangChe"/>
                        </a:rPr>
                        <a:t>한다</a:t>
                      </a:r>
                      <a:r>
                        <a:rPr dirty="0" sz="900" spc="-25">
                          <a:latin typeface="Arial"/>
                          <a:cs typeface="Arial"/>
                        </a:rPr>
                        <a:t>.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1244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  <a:tabLst>
                          <a:tab pos="432434" algn="l"/>
                        </a:tabLst>
                      </a:pPr>
                      <a:r>
                        <a:rPr dirty="0" sz="900">
                          <a:latin typeface="BatangChe"/>
                          <a:cs typeface="BatangChe"/>
                        </a:rPr>
                        <a:t>적</a:t>
                      </a:r>
                      <a:r>
                        <a:rPr dirty="0" sz="900" spc="44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900" spc="-50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900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900" spc="-50">
                          <a:latin typeface="BatangChe"/>
                          <a:cs typeface="BatangChe"/>
                        </a:rPr>
                        <a:t>부</a:t>
                      </a:r>
                      <a:endParaRPr sz="900">
                        <a:latin typeface="BatangChe"/>
                        <a:cs typeface="BatangChe"/>
                      </a:endParaRPr>
                    </a:p>
                  </a:txBody>
                  <a:tcPr marL="0" marR="0" marB="0" marT="130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2806695" y="4560398"/>
            <a:ext cx="207010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5295" algn="l"/>
                <a:tab pos="900430" algn="l"/>
                <a:tab pos="1344930" algn="l"/>
                <a:tab pos="1788160" algn="l"/>
              </a:tabLst>
            </a:pP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입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고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승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인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서</a:t>
            </a:r>
            <a:r>
              <a:rPr dirty="0" u="sng" sz="1400" spc="5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 </a:t>
            </a:r>
            <a:endParaRPr sz="1400">
              <a:latin typeface="Malgun Gothic"/>
              <a:cs typeface="Malgun Gothic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1860562" y="4955959"/>
          <a:ext cx="3947160" cy="16535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8415"/>
                <a:gridCol w="2576830"/>
              </a:tblGrid>
              <a:tr h="4895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pos="570865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품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제품명입력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제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품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유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형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제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조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번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호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제조번호입력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유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통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기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3430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1041400" algn="l"/>
                          <a:tab pos="1358265" algn="l"/>
                          <a:tab pos="1676400" algn="l"/>
                        </a:tabLst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20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년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월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일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05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0"/>
                        </a:spcBef>
                        <a:tabLst>
                          <a:tab pos="570865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수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량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133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7850" indent="-215900">
                        <a:lnSpc>
                          <a:spcPts val="1390"/>
                        </a:lnSpc>
                        <a:buSzPct val="120000"/>
                        <a:buFont typeface="Malgun Gothic"/>
                        <a:buChar char="□"/>
                        <a:tabLst>
                          <a:tab pos="577850" algn="l"/>
                          <a:tab pos="2002789" algn="l"/>
                        </a:tabLst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10ea</a:t>
                      </a:r>
                      <a:r>
                        <a:rPr dirty="0" sz="1000" spc="204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000" spc="1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10g</a:t>
                      </a:r>
                      <a:r>
                        <a:rPr dirty="0" sz="1000" spc="1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0" b="1">
                          <a:latin typeface="Arial"/>
                          <a:cs typeface="Arial"/>
                        </a:rPr>
                        <a:t>(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000" spc="-20" b="1">
                          <a:latin typeface="Arial"/>
                          <a:cs typeface="Arial"/>
                        </a:rPr>
                        <a:t>set)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584200" indent="-227965">
                        <a:lnSpc>
                          <a:spcPts val="1425"/>
                        </a:lnSpc>
                        <a:spcBef>
                          <a:spcPts val="475"/>
                        </a:spcBef>
                        <a:buSzPct val="120000"/>
                        <a:buFont typeface="Malgun Gothic"/>
                        <a:buChar char="□"/>
                        <a:tabLst>
                          <a:tab pos="584200" algn="l"/>
                          <a:tab pos="2008505" algn="l"/>
                        </a:tabLst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20ea</a:t>
                      </a:r>
                      <a:r>
                        <a:rPr dirty="0" sz="1000" spc="2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000" spc="1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10g</a:t>
                      </a:r>
                      <a:r>
                        <a:rPr dirty="0" sz="1000" spc="18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0" b="1">
                          <a:latin typeface="Arial"/>
                          <a:cs typeface="Arial"/>
                        </a:rPr>
                        <a:t>(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000" spc="-20" b="1">
                          <a:latin typeface="Arial"/>
                          <a:cs typeface="Arial"/>
                        </a:rPr>
                        <a:t>set)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1860562" y="6811683"/>
          <a:ext cx="3947160" cy="1247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8415"/>
                <a:gridCol w="1823085"/>
                <a:gridCol w="753745"/>
              </a:tblGrid>
              <a:tr h="244475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508634" algn="l"/>
                          <a:tab pos="762635" algn="l"/>
                        </a:tabLst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확</a:t>
                      </a:r>
                      <a:r>
                        <a:rPr dirty="0" sz="1000" spc="484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인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내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용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확</a:t>
                      </a:r>
                      <a:r>
                        <a:rPr dirty="0" sz="1000" spc="484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인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3189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확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인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자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3204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제조기록서</a:t>
                      </a:r>
                      <a:r>
                        <a:rPr dirty="0" sz="1000" spc="-4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25">
                          <a:latin typeface="BatangChe"/>
                          <a:cs typeface="BatangChe"/>
                        </a:rPr>
                        <a:t>확인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포장기록서</a:t>
                      </a:r>
                      <a:r>
                        <a:rPr dirty="0" sz="1000" spc="-4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25">
                          <a:latin typeface="BatangChe"/>
                          <a:cs typeface="BatangChe"/>
                        </a:rPr>
                        <a:t>확인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0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3053450" y="8618946"/>
            <a:ext cx="2819400" cy="868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b="1">
                <a:latin typeface="Malgun Gothic"/>
                <a:cs typeface="Malgun Gothic"/>
              </a:rPr>
              <a:t>본</a:t>
            </a:r>
            <a:r>
              <a:rPr dirty="0" sz="1000" spc="130" b="1">
                <a:latin typeface="Malgun Gothic"/>
                <a:cs typeface="Malgun Gothic"/>
              </a:rPr>
              <a:t> </a:t>
            </a:r>
            <a:r>
              <a:rPr dirty="0" sz="1000" b="1">
                <a:latin typeface="Malgun Gothic"/>
                <a:cs typeface="Malgun Gothic"/>
              </a:rPr>
              <a:t>제품의</a:t>
            </a:r>
            <a:r>
              <a:rPr dirty="0" sz="1000" spc="130" b="1">
                <a:latin typeface="Malgun Gothic"/>
                <a:cs typeface="Malgun Gothic"/>
              </a:rPr>
              <a:t> </a:t>
            </a:r>
            <a:r>
              <a:rPr dirty="0" sz="1000" b="1">
                <a:latin typeface="Malgun Gothic"/>
                <a:cs typeface="Malgun Gothic"/>
              </a:rPr>
              <a:t>입고를</a:t>
            </a:r>
            <a:r>
              <a:rPr dirty="0" sz="1000" spc="130" b="1">
                <a:latin typeface="Malgun Gothic"/>
                <a:cs typeface="Malgun Gothic"/>
              </a:rPr>
              <a:t> </a:t>
            </a:r>
            <a:r>
              <a:rPr dirty="0" sz="1000" spc="-25" b="1">
                <a:latin typeface="Malgun Gothic"/>
                <a:cs typeface="Malgun Gothic"/>
              </a:rPr>
              <a:t>승인함</a:t>
            </a:r>
            <a:endParaRPr sz="1000">
              <a:latin typeface="Malgun Gothic"/>
              <a:cs typeface="Malgun Gothic"/>
            </a:endParaRPr>
          </a:p>
          <a:p>
            <a:pPr marL="1255395">
              <a:lnSpc>
                <a:spcPct val="100000"/>
              </a:lnSpc>
              <a:spcBef>
                <a:spcPts val="1365"/>
              </a:spcBef>
              <a:tabLst>
                <a:tab pos="2051685" algn="l"/>
                <a:tab pos="2545080" algn="l"/>
                <a:tab pos="2770505" algn="l"/>
              </a:tabLst>
            </a:pPr>
            <a:r>
              <a:rPr dirty="0" u="sng" sz="1000">
                <a:uFill>
                  <a:solidFill>
                    <a:srgbClr val="000000"/>
                  </a:solidFill>
                </a:uFill>
                <a:latin typeface="BatangChe"/>
                <a:cs typeface="BatangChe"/>
              </a:rPr>
              <a:t>승</a:t>
            </a:r>
            <a:r>
              <a:rPr dirty="0" u="sng" sz="1000" spc="-10">
                <a:uFill>
                  <a:solidFill>
                    <a:srgbClr val="000000"/>
                  </a:solidFill>
                </a:uFill>
                <a:latin typeface="BatangChe"/>
                <a:cs typeface="BatangChe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BatangChe"/>
                <a:cs typeface="BatangChe"/>
              </a:rPr>
              <a:t>인</a:t>
            </a:r>
            <a:r>
              <a:rPr dirty="0" u="sng" sz="1000" spc="-10">
                <a:uFill>
                  <a:solidFill>
                    <a:srgbClr val="000000"/>
                  </a:solidFill>
                </a:uFill>
                <a:latin typeface="BatangChe"/>
                <a:cs typeface="BatangChe"/>
              </a:rPr>
              <a:t> 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BatangChe"/>
                <a:cs typeface="BatangChe"/>
              </a:rPr>
              <a:t>일</a:t>
            </a:r>
            <a:r>
              <a:rPr dirty="0" u="sng" sz="1000" spc="-10">
                <a:uFill>
                  <a:solidFill>
                    <a:srgbClr val="000000"/>
                  </a:solidFill>
                </a:uFill>
                <a:latin typeface="BatangChe"/>
                <a:cs typeface="BatangChe"/>
              </a:rPr>
              <a:t> </a:t>
            </a:r>
            <a:r>
              <a:rPr dirty="0" u="sng" sz="1000" spc="-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20</a:t>
            </a:r>
            <a:r>
              <a:rPr dirty="0" u="sng" sz="1000" spc="21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</a:t>
            </a:r>
            <a:r>
              <a:rPr dirty="0" u="sng" sz="1000" spc="-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.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u="sng" sz="1000" spc="-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.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u="sng" sz="1000" spc="-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1000">
              <a:latin typeface="Arial"/>
              <a:cs typeface="Arial"/>
            </a:endParaRPr>
          </a:p>
          <a:p>
            <a:pPr marL="1273810">
              <a:lnSpc>
                <a:spcPct val="100000"/>
              </a:lnSpc>
              <a:tabLst>
                <a:tab pos="2577465" algn="l"/>
              </a:tabLst>
            </a:pPr>
            <a:r>
              <a:rPr dirty="0" u="sng" sz="1000">
                <a:uFill>
                  <a:solidFill>
                    <a:srgbClr val="000000"/>
                  </a:solidFill>
                </a:uFill>
                <a:latin typeface="BatangChe"/>
                <a:cs typeface="BatangChe"/>
              </a:rPr>
              <a:t>확인자</a:t>
            </a:r>
            <a:r>
              <a:rPr dirty="0" u="sng" sz="1000" spc="-30">
                <a:uFill>
                  <a:solidFill>
                    <a:srgbClr val="000000"/>
                  </a:solidFill>
                </a:uFill>
                <a:latin typeface="BatangChe"/>
                <a:cs typeface="BatangChe"/>
              </a:rPr>
              <a:t> </a:t>
            </a:r>
            <a:r>
              <a:rPr dirty="0" u="sng" sz="1000" spc="-5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:</a:t>
            </a:r>
            <a:r>
              <a:rPr dirty="0" u="sng" sz="100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dirty="0" u="sng" sz="1000" spc="-2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(</a:t>
            </a:r>
            <a:r>
              <a:rPr dirty="0" u="sng" sz="1000" spc="-25">
                <a:uFill>
                  <a:solidFill>
                    <a:srgbClr val="000000"/>
                  </a:solidFill>
                </a:uFill>
                <a:latin typeface="BatangChe"/>
                <a:cs typeface="BatangChe"/>
              </a:rPr>
              <a:t>인</a:t>
            </a:r>
            <a:r>
              <a:rPr dirty="0" u="sng" sz="1000" spc="-25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)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574243" y="4417047"/>
            <a:ext cx="6446520" cy="5080"/>
            <a:chOff x="574243" y="4417047"/>
            <a:chExt cx="6446520" cy="5080"/>
          </a:xfrm>
        </p:grpSpPr>
        <p:sp>
          <p:nvSpPr>
            <p:cNvPr id="10" name="object 10" descr=""/>
            <p:cNvSpPr/>
            <p:nvPr/>
          </p:nvSpPr>
          <p:spPr>
            <a:xfrm>
              <a:off x="574243" y="4419333"/>
              <a:ext cx="6434455" cy="0"/>
            </a:xfrm>
            <a:custGeom>
              <a:avLst/>
              <a:gdLst/>
              <a:ahLst/>
              <a:cxnLst/>
              <a:rect l="l" t="t" r="r" b="b"/>
              <a:pathLst>
                <a:path w="6434455" h="0">
                  <a:moveTo>
                    <a:pt x="0" y="0"/>
                  </a:moveTo>
                  <a:lnTo>
                    <a:pt x="6433908" y="0"/>
                  </a:lnTo>
                </a:path>
              </a:pathLst>
            </a:custGeom>
            <a:ln w="4572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7017296" y="4419333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3048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74243" y="4419333"/>
              <a:ext cx="6434455" cy="0"/>
            </a:xfrm>
            <a:custGeom>
              <a:avLst/>
              <a:gdLst/>
              <a:ahLst/>
              <a:cxnLst/>
              <a:rect l="l" t="t" r="r" b="b"/>
              <a:pathLst>
                <a:path w="6434455" h="0">
                  <a:moveTo>
                    <a:pt x="0" y="0"/>
                  </a:moveTo>
                  <a:lnTo>
                    <a:pt x="6433908" y="0"/>
                  </a:lnTo>
                </a:path>
              </a:pathLst>
            </a:custGeom>
            <a:ln w="4572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7017296" y="4419333"/>
              <a:ext cx="3175" cy="0"/>
            </a:xfrm>
            <a:custGeom>
              <a:avLst/>
              <a:gdLst/>
              <a:ahLst/>
              <a:cxnLst/>
              <a:rect l="l" t="t" r="r" b="b"/>
              <a:pathLst>
                <a:path w="3175" h="0">
                  <a:moveTo>
                    <a:pt x="0" y="0"/>
                  </a:moveTo>
                  <a:lnTo>
                    <a:pt x="3048" y="0"/>
                  </a:lnTo>
                </a:path>
              </a:pathLst>
            </a:custGeom>
            <a:ln w="457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63125" y="1049890"/>
            <a:ext cx="233616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7030" algn="l"/>
                <a:tab pos="723900" algn="l"/>
                <a:tab pos="1078865" algn="l"/>
                <a:tab pos="1433195" algn="l"/>
                <a:tab pos="1790064" algn="l"/>
                <a:tab pos="2145030" algn="l"/>
              </a:tabLst>
            </a:pP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칭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량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지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시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기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록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서</a:t>
            </a:r>
            <a:endParaRPr sz="1400">
              <a:latin typeface="Malgun Gothic"/>
              <a:cs typeface="Malgun Gothic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73481" y="1582470"/>
          <a:ext cx="6485890" cy="1350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3955"/>
                <a:gridCol w="2329180"/>
                <a:gridCol w="1165225"/>
                <a:gridCol w="1746885"/>
              </a:tblGrid>
              <a:tr h="270510">
                <a:tc>
                  <a:txBody>
                    <a:bodyPr/>
                    <a:lstStyle/>
                    <a:p>
                      <a:pPr marL="136525">
                        <a:lnSpc>
                          <a:spcPct val="100000"/>
                        </a:lnSpc>
                        <a:spcBef>
                          <a:spcPts val="414"/>
                        </a:spcBef>
                        <a:tabLst>
                          <a:tab pos="517525" algn="l"/>
                          <a:tab pos="898525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제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품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제품명입력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4"/>
                        </a:spcBef>
                        <a:tabLst>
                          <a:tab pos="570865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유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형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877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36525">
                        <a:lnSpc>
                          <a:spcPct val="100000"/>
                        </a:lnSpc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제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조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년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월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일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제조일자입력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제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조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번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호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965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06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유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통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기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06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  <a:tabLst>
                          <a:tab pos="254000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작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업</a:t>
                      </a:r>
                      <a:r>
                        <a:rPr dirty="0" sz="1000" spc="47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984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573481" y="3097187"/>
          <a:ext cx="6485890" cy="5063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1955"/>
                <a:gridCol w="1343025"/>
                <a:gridCol w="654684"/>
                <a:gridCol w="837564"/>
                <a:gridCol w="836295"/>
                <a:gridCol w="474979"/>
                <a:gridCol w="473710"/>
                <a:gridCol w="361314"/>
                <a:gridCol w="617220"/>
                <a:gridCol w="403860"/>
              </a:tblGrid>
              <a:tr h="241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NO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원료명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배합비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(%)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지시량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(kg)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사용량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(kg)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900" spc="-25">
                          <a:latin typeface="BatangChe"/>
                          <a:cs typeface="BatangChe"/>
                        </a:rPr>
                        <a:t>칭량자</a:t>
                      </a:r>
                      <a:endParaRPr sz="900">
                        <a:latin typeface="BatangChe"/>
                        <a:cs typeface="BatangChe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900" spc="-25">
                          <a:latin typeface="BatangChe"/>
                          <a:cs typeface="BatangChe"/>
                        </a:rPr>
                        <a:t>확인자</a:t>
                      </a:r>
                      <a:endParaRPr sz="900">
                        <a:latin typeface="BatangChe"/>
                        <a:cs typeface="BatangChe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900" spc="-25">
                          <a:latin typeface="BatangChe"/>
                          <a:cs typeface="BatangChe"/>
                        </a:rPr>
                        <a:t>체크</a:t>
                      </a:r>
                      <a:endParaRPr sz="900">
                        <a:latin typeface="BatangChe"/>
                        <a:cs typeface="BatangChe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900" spc="-20">
                          <a:latin typeface="BatangChe"/>
                          <a:cs typeface="BatangChe"/>
                        </a:rPr>
                        <a:t>시험번호</a:t>
                      </a:r>
                      <a:endParaRPr sz="900">
                        <a:latin typeface="BatangChe"/>
                        <a:cs typeface="BatangChe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900" spc="-25">
                          <a:latin typeface="BatangChe"/>
                          <a:cs typeface="BatangChe"/>
                        </a:rPr>
                        <a:t>비고</a:t>
                      </a:r>
                      <a:endParaRPr sz="900">
                        <a:latin typeface="BatangChe"/>
                        <a:cs typeface="BatangChe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0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1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1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1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0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1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1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1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0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1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1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1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0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1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1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1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0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1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41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19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200" spc="-50">
                          <a:latin typeface="BatangChe"/>
                          <a:cs typeface="BatangChe"/>
                        </a:rPr>
                        <a:t>□</a:t>
                      </a:r>
                      <a:endParaRPr sz="1200">
                        <a:latin typeface="BatangChe"/>
                        <a:cs typeface="BatangChe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 gridSpan="2">
                  <a:txBody>
                    <a:bodyPr/>
                    <a:lstStyle/>
                    <a:p>
                      <a:pPr marL="555625">
                        <a:lnSpc>
                          <a:spcPct val="100000"/>
                        </a:lnSpc>
                        <a:spcBef>
                          <a:spcPts val="270"/>
                        </a:spcBef>
                        <a:tabLst>
                          <a:tab pos="1062990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합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계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3811752" y="9031249"/>
          <a:ext cx="3248025" cy="899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5370"/>
                <a:gridCol w="1090295"/>
                <a:gridCol w="1020444"/>
              </a:tblGrid>
              <a:tr h="269240">
                <a:tc>
                  <a:txBody>
                    <a:bodyPr/>
                    <a:lstStyle/>
                    <a:p>
                      <a:pPr marL="21018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생산담당자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해썹담당자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20">
                          <a:latin typeface="BatangChe"/>
                          <a:cs typeface="BatangChe"/>
                        </a:rPr>
                        <a:t>해썹팀장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9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7297" y="1252361"/>
            <a:ext cx="224790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33730" algn="l"/>
                <a:tab pos="989965" algn="l"/>
                <a:tab pos="1344930" algn="l"/>
                <a:tab pos="1699895" algn="l"/>
                <a:tab pos="2056130" algn="l"/>
              </a:tabLst>
            </a:pP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생</a:t>
            </a:r>
            <a:r>
              <a:rPr dirty="0" u="sng" sz="1400" spc="2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 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산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지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시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기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록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서</a:t>
            </a:r>
            <a:endParaRPr sz="1400">
              <a:latin typeface="Malgun Gothic"/>
              <a:cs typeface="Malgun Gothic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71957" y="1783410"/>
          <a:ext cx="6489065" cy="9569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4659"/>
                <a:gridCol w="253365"/>
                <a:gridCol w="455294"/>
                <a:gridCol w="790575"/>
                <a:gridCol w="317500"/>
                <a:gridCol w="381000"/>
                <a:gridCol w="840105"/>
                <a:gridCol w="455295"/>
                <a:gridCol w="254000"/>
                <a:gridCol w="455295"/>
                <a:gridCol w="562610"/>
                <a:gridCol w="316864"/>
                <a:gridCol w="316864"/>
                <a:gridCol w="548639"/>
              </a:tblGrid>
              <a:tr h="319405">
                <a:tc>
                  <a:txBody>
                    <a:bodyPr/>
                    <a:lstStyle/>
                    <a:p>
                      <a:pPr marL="13652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품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81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제품명입력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826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유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형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8135">
                <a:tc>
                  <a:txBody>
                    <a:bodyPr/>
                    <a:lstStyle/>
                    <a:p>
                      <a:pPr marL="13652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성상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및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081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제형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5595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성상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및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20">
                          <a:latin typeface="BatangChe"/>
                          <a:cs typeface="BatangChe"/>
                        </a:rPr>
                        <a:t>제형입력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3241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유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통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기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702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76835">
                    <a:lnL w="635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년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월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일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9405">
                <a:tc gridSpan="3">
                  <a:txBody>
                    <a:bodyPr/>
                    <a:lstStyle/>
                    <a:p>
                      <a:pPr marL="23241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작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업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일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76835">
                    <a:lnL w="9525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년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월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일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작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6835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693813" y="3502126"/>
          <a:ext cx="1014730" cy="5156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5140"/>
                <a:gridCol w="448945"/>
              </a:tblGrid>
              <a:tr h="66484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12725">
                        <a:lnSpc>
                          <a:spcPct val="100000"/>
                        </a:lnSpc>
                      </a:pPr>
                      <a:r>
                        <a:rPr dirty="0" sz="1000" spc="-20">
                          <a:latin typeface="BatangChe"/>
                          <a:cs typeface="BatangChe"/>
                        </a:rPr>
                        <a:t>사전점검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10413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60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899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22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칭량</a:t>
                      </a:r>
                      <a:r>
                        <a:rPr dirty="0" sz="10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원료</a:t>
                      </a:r>
                      <a:r>
                        <a:rPr dirty="0" sz="10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25">
                          <a:latin typeface="BatangChe"/>
                          <a:cs typeface="BatangChe"/>
                        </a:rPr>
                        <a:t>점검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238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8973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80975" marR="172720" indent="127635">
                        <a:lnSpc>
                          <a:spcPct val="132900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배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합 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(앙금,피)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0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2649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80975" marR="173355" indent="63500">
                        <a:lnSpc>
                          <a:spcPct val="133900"/>
                        </a:lnSpc>
                      </a:pPr>
                      <a:r>
                        <a:rPr dirty="0" sz="1000" spc="-20">
                          <a:latin typeface="BatangChe"/>
                          <a:cs typeface="BatangChe"/>
                        </a:rPr>
                        <a:t>1차발효 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성형/충진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573481" y="2905379"/>
          <a:ext cx="6485890" cy="60363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3955"/>
                <a:gridCol w="2912745"/>
                <a:gridCol w="1092835"/>
                <a:gridCol w="413385"/>
                <a:gridCol w="412114"/>
                <a:gridCol w="413385"/>
              </a:tblGrid>
              <a:tr h="305435">
                <a:tc>
                  <a:txBody>
                    <a:bodyPr/>
                    <a:lstStyle/>
                    <a:p>
                      <a:pPr marL="200660">
                        <a:lnSpc>
                          <a:spcPct val="100000"/>
                        </a:lnSpc>
                        <a:spcBef>
                          <a:spcPts val="555"/>
                        </a:spcBef>
                        <a:tabLst>
                          <a:tab pos="517525" algn="l"/>
                          <a:tab pos="835660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공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정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6940">
                        <a:lnSpc>
                          <a:spcPct val="100000"/>
                        </a:lnSpc>
                        <a:spcBef>
                          <a:spcPts val="555"/>
                        </a:spcBef>
                        <a:tabLst>
                          <a:tab pos="1233170" algn="l"/>
                          <a:tab pos="1550035" algn="l"/>
                          <a:tab pos="1868805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작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업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공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정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04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10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1000" spc="-20">
                          <a:latin typeface="BatangChe"/>
                          <a:cs typeface="BatangChe"/>
                        </a:rPr>
                        <a:t>작업실시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04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일</a:t>
                      </a:r>
                      <a:r>
                        <a:rPr dirty="0" sz="800" spc="39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50">
                          <a:latin typeface="BatangChe"/>
                          <a:cs typeface="BatangChe"/>
                        </a:rPr>
                        <a:t>시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869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dirty="0" sz="800" spc="-25">
                          <a:latin typeface="BatangChe"/>
                          <a:cs typeface="BatangChe"/>
                        </a:rPr>
                        <a:t>작업자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869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dirty="0" sz="800" spc="-25">
                          <a:latin typeface="BatangChe"/>
                          <a:cs typeface="BatangChe"/>
                        </a:rPr>
                        <a:t>확인자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8699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8279">
                <a:tc rowSpan="2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1.</a:t>
                      </a:r>
                      <a:r>
                        <a:rPr dirty="0" sz="800" spc="1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작업장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청결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상태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확인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381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95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작업에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필요한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기계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및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기구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청결상태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확인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381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827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배합기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800" spc="1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저울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381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827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기계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및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기구의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이상여부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확인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381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955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저울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일일</a:t>
                      </a:r>
                      <a:r>
                        <a:rPr dirty="0" sz="800" spc="-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점검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확인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381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4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2.</a:t>
                      </a:r>
                      <a:r>
                        <a:rPr dirty="0" sz="800" spc="1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원료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칭량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기록서의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칭량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완료를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확인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3238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칭량용기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및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칭량상태의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청결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확인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4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칭량원료의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칭량기록표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표시사항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확인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3238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97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액상원료와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배합원료를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정확히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구별하여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칭량하도록</a:t>
                      </a:r>
                      <a:endParaRPr sz="800">
                        <a:latin typeface="BatangChe"/>
                        <a:cs typeface="BatangChe"/>
                      </a:endParaRPr>
                    </a:p>
                    <a:p>
                      <a:pPr marL="2343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800" spc="-25">
                          <a:latin typeface="BatangChe"/>
                          <a:cs typeface="BatangChe"/>
                        </a:rPr>
                        <a:t>한다</a:t>
                      </a:r>
                      <a:r>
                        <a:rPr dirty="0" sz="800" spc="-25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4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작업자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800" spc="1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확인자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서명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확인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3238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93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3</a:t>
                      </a:r>
                      <a:r>
                        <a:rPr dirty="0" sz="800" spc="1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작업전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점검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100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7335" indent="-85090">
                        <a:lnSpc>
                          <a:spcPct val="100000"/>
                        </a:lnSpc>
                        <a:spcBef>
                          <a:spcPts val="15"/>
                        </a:spcBef>
                        <a:buFont typeface="Arial"/>
                        <a:buChar char="-"/>
                        <a:tabLst>
                          <a:tab pos="267335" algn="l"/>
                        </a:tabLst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배합기의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작동상태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및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청결상태를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확인한다</a:t>
                      </a:r>
                      <a:r>
                        <a:rPr dirty="0" sz="800" spc="-1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267335" indent="-85090">
                        <a:lnSpc>
                          <a:spcPct val="100000"/>
                        </a:lnSpc>
                        <a:spcBef>
                          <a:spcPts val="320"/>
                        </a:spcBef>
                        <a:buFont typeface="Arial"/>
                        <a:buChar char="-"/>
                        <a:tabLst>
                          <a:tab pos="267335" algn="l"/>
                        </a:tabLst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작업장과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작업자의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위생상태를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점검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확인한다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267335" indent="-85090">
                        <a:lnSpc>
                          <a:spcPct val="100000"/>
                        </a:lnSpc>
                        <a:spcBef>
                          <a:spcPts val="310"/>
                        </a:spcBef>
                        <a:buFont typeface="Arial"/>
                        <a:buChar char="-"/>
                        <a:tabLst>
                          <a:tab pos="267335" algn="l"/>
                        </a:tabLst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칭량된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배합원료를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인수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받는다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400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인수받은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원료를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확인한다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20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배합기에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칭량된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배합원료를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투입한다</a:t>
                      </a:r>
                      <a:r>
                        <a:rPr dirty="0" sz="800" spc="-1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96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400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배합시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이물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혼입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및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세균오염에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주의한다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09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20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배합기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속도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에서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8~10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분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배합한다</a:t>
                      </a:r>
                      <a:r>
                        <a:rPr dirty="0" sz="800" spc="-1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96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01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배합이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완료되면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다음공정으로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넘어간다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793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28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5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차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발효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35">
                          <a:latin typeface="BatangChe"/>
                          <a:cs typeface="BatangChe"/>
                        </a:rPr>
                        <a:t>점검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654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9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발효는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30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분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내지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2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시간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으로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한다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488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9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성형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충진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중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의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배합원료는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발효가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진행중에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있다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488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98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성형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충진시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이물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혼입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및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세균오염에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주의한다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88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9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충진속도는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성형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충진중에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조정한다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476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9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배합시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이물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혼입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및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세균오염에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주의한다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76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9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충진원료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로트는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2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시간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이내로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소진한다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476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1045906" y="9270507"/>
            <a:ext cx="5969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Arial"/>
                <a:cs typeface="Arial"/>
              </a:rPr>
              <a:t>-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3811752" y="9113456"/>
          <a:ext cx="3248025" cy="899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5370"/>
                <a:gridCol w="1055370"/>
                <a:gridCol w="1055370"/>
              </a:tblGrid>
              <a:tr h="269240">
                <a:tc>
                  <a:txBody>
                    <a:bodyPr/>
                    <a:lstStyle/>
                    <a:p>
                      <a:pPr marL="21018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생산담당자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해썹담당자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20">
                          <a:latin typeface="BatangChe"/>
                          <a:cs typeface="BatangChe"/>
                        </a:rPr>
                        <a:t>해섭팀장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9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63125" y="1049890"/>
            <a:ext cx="233616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7030" algn="l"/>
                <a:tab pos="723900" algn="l"/>
                <a:tab pos="1078865" algn="l"/>
                <a:tab pos="1433195" algn="l"/>
                <a:tab pos="1790064" algn="l"/>
                <a:tab pos="2145030" algn="l"/>
              </a:tabLst>
            </a:pP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생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산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지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시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기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록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서</a:t>
            </a:r>
            <a:endParaRPr sz="1400">
              <a:latin typeface="Malgun Gothic"/>
              <a:cs typeface="Malgun Gothic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71957" y="1580946"/>
          <a:ext cx="6489065" cy="560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3955"/>
                <a:gridCol w="727709"/>
                <a:gridCol w="349250"/>
                <a:gridCol w="445135"/>
                <a:gridCol w="808354"/>
                <a:gridCol w="455929"/>
                <a:gridCol w="254635"/>
                <a:gridCol w="455929"/>
                <a:gridCol w="1747519"/>
              </a:tblGrid>
              <a:tr h="2705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4"/>
                        </a:spcBef>
                        <a:tabLst>
                          <a:tab pos="380365" algn="l"/>
                          <a:tab pos="761365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제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품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제품명입력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유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형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01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작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업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일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159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61594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년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1594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월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1594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일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1594"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작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1594">
                    <a:lnL w="635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1594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1594"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573481" y="2305570"/>
          <a:ext cx="6485890" cy="65157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780"/>
                <a:gridCol w="437515"/>
                <a:gridCol w="436245"/>
                <a:gridCol w="146684"/>
                <a:gridCol w="2912745"/>
                <a:gridCol w="1094104"/>
                <a:gridCol w="411479"/>
                <a:gridCol w="412750"/>
                <a:gridCol w="411479"/>
              </a:tblGrid>
              <a:tr h="305435">
                <a:tc gridSpan="4">
                  <a:txBody>
                    <a:bodyPr/>
                    <a:lstStyle/>
                    <a:p>
                      <a:pPr marL="200660">
                        <a:lnSpc>
                          <a:spcPct val="100000"/>
                        </a:lnSpc>
                        <a:spcBef>
                          <a:spcPts val="555"/>
                        </a:spcBef>
                        <a:tabLst>
                          <a:tab pos="517525" algn="l"/>
                          <a:tab pos="835660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공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정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16940">
                        <a:lnSpc>
                          <a:spcPct val="100000"/>
                        </a:lnSpc>
                        <a:spcBef>
                          <a:spcPts val="555"/>
                        </a:spcBef>
                        <a:tabLst>
                          <a:tab pos="1233170" algn="l"/>
                          <a:tab pos="1551940" algn="l"/>
                          <a:tab pos="1868805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작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업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공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정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04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10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1000" spc="-20">
                          <a:latin typeface="BatangChe"/>
                          <a:cs typeface="BatangChe"/>
                        </a:rPr>
                        <a:t>작업실시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04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일</a:t>
                      </a:r>
                      <a:r>
                        <a:rPr dirty="0" sz="800" spc="39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50">
                          <a:latin typeface="BatangChe"/>
                          <a:cs typeface="BatangChe"/>
                        </a:rPr>
                        <a:t>시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869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dirty="0" sz="800" spc="-25">
                          <a:latin typeface="BatangChe"/>
                          <a:cs typeface="BatangChe"/>
                        </a:rPr>
                        <a:t>작업자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869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dirty="0" sz="800" spc="-25">
                          <a:latin typeface="BatangChe"/>
                          <a:cs typeface="BatangChe"/>
                        </a:rPr>
                        <a:t>확인자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8699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6.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작업전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점검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1524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04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55880" marR="48260">
                        <a:lnSpc>
                          <a:spcPct val="133400"/>
                        </a:lnSpc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성형 </a:t>
                      </a:r>
                      <a:r>
                        <a:rPr dirty="0" sz="1000" spc="-20">
                          <a:latin typeface="BatangChe"/>
                          <a:cs typeface="BatangChe"/>
                        </a:rPr>
                        <a:t>원두커피 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모양으로성형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17170" indent="-85090">
                        <a:lnSpc>
                          <a:spcPct val="100000"/>
                        </a:lnSpc>
                        <a:spcBef>
                          <a:spcPts val="755"/>
                        </a:spcBef>
                        <a:buChar char="-"/>
                        <a:tabLst>
                          <a:tab pos="217170" algn="l"/>
                        </a:tabLst>
                      </a:pPr>
                      <a:r>
                        <a:rPr dirty="0" sz="800">
                          <a:latin typeface="Arial"/>
                          <a:cs typeface="Arial"/>
                        </a:rPr>
                        <a:t>00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모양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틀의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청결상태를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확인한다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217170" indent="-85090">
                        <a:lnSpc>
                          <a:spcPct val="100000"/>
                        </a:lnSpc>
                        <a:spcBef>
                          <a:spcPts val="325"/>
                        </a:spcBef>
                        <a:buFont typeface="Arial"/>
                        <a:buChar char="-"/>
                        <a:tabLst>
                          <a:tab pos="217170" algn="l"/>
                        </a:tabLst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작업장과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작업자의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위생상태를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점검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확인한다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8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753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975" marR="172085" indent="-50800">
                        <a:lnSpc>
                          <a:spcPct val="133200"/>
                        </a:lnSpc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본공정은</a:t>
                      </a:r>
                      <a:r>
                        <a:rPr dirty="0" sz="800" spc="-8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종업원이</a:t>
                      </a:r>
                      <a:r>
                        <a:rPr dirty="0" sz="800" spc="-7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직접</a:t>
                      </a:r>
                      <a:r>
                        <a:rPr dirty="0" sz="800" spc="-7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실시하는</a:t>
                      </a:r>
                      <a:r>
                        <a:rPr dirty="0" sz="800" spc="-8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작업으로</a:t>
                      </a:r>
                      <a:r>
                        <a:rPr dirty="0" sz="800" spc="-7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도구의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세척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·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소독</a:t>
                      </a:r>
                      <a:r>
                        <a:rPr dirty="0" sz="800" spc="-7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미흡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800" spc="1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사용</a:t>
                      </a:r>
                      <a:r>
                        <a:rPr dirty="0" sz="800" spc="-7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소진시간</a:t>
                      </a:r>
                      <a:r>
                        <a:rPr dirty="0" sz="800" spc="-7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지연</a:t>
                      </a:r>
                      <a:r>
                        <a:rPr dirty="0" sz="800" spc="-7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등으로</a:t>
                      </a:r>
                      <a:r>
                        <a:rPr dirty="0" sz="800" spc="-7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식중독균의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증식과</a:t>
                      </a:r>
                      <a:r>
                        <a:rPr dirty="0" sz="800" spc="-9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교차오염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800" spc="1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이물혼입</a:t>
                      </a:r>
                      <a:r>
                        <a:rPr dirty="0" sz="800" spc="-9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우려가</a:t>
                      </a:r>
                      <a:r>
                        <a:rPr dirty="0" sz="800" spc="-9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있으므로</a:t>
                      </a:r>
                      <a:r>
                        <a:rPr dirty="0" sz="800" spc="-9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숙련된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종업원을</a:t>
                      </a:r>
                      <a:r>
                        <a:rPr dirty="0" sz="800" spc="-8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배치하여</a:t>
                      </a:r>
                      <a:r>
                        <a:rPr dirty="0" sz="800" spc="-8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공정을</a:t>
                      </a:r>
                      <a:r>
                        <a:rPr dirty="0" sz="800" spc="-8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준수하도록</a:t>
                      </a:r>
                      <a:r>
                        <a:rPr dirty="0" sz="800" spc="-8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관리한다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7</a:t>
                      </a:r>
                      <a:r>
                        <a:rPr dirty="0" sz="800" spc="1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–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성형이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완료된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공정품에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계란칠을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한다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977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계란칠하기</a:t>
                      </a:r>
                      <a:endParaRPr sz="1000">
                        <a:latin typeface="BatangChe"/>
                        <a:cs typeface="BatangChe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/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algn="ctr" marL="139700" marR="132715">
                        <a:lnSpc>
                          <a:spcPct val="132900"/>
                        </a:lnSpc>
                        <a:spcBef>
                          <a:spcPts val="10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가열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(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굽기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) </a:t>
                      </a:r>
                      <a:r>
                        <a:rPr dirty="0" sz="1000" spc="-20">
                          <a:latin typeface="Arial"/>
                          <a:cs typeface="Arial"/>
                        </a:rPr>
                        <a:t>CCP1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779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13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4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8</a:t>
                      </a:r>
                      <a:r>
                        <a:rPr dirty="0" sz="800" spc="1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–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완료된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공정품을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오븐기에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넣어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가열을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한다</a:t>
                      </a:r>
                      <a:endParaRPr sz="800">
                        <a:latin typeface="BatangChe"/>
                        <a:cs typeface="BatangChe"/>
                      </a:endParaRPr>
                    </a:p>
                    <a:p>
                      <a:pPr marL="182245">
                        <a:lnSpc>
                          <a:spcPct val="100000"/>
                        </a:lnSpc>
                        <a:spcBef>
                          <a:spcPts val="310"/>
                        </a:spcBef>
                        <a:tabLst>
                          <a:tab pos="1158875" algn="l"/>
                        </a:tabLst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상단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오븐온도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5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℃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(+5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℃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/-</a:t>
                      </a:r>
                      <a:r>
                        <a:rPr dirty="0" sz="800" spc="-25">
                          <a:latin typeface="Arial"/>
                          <a:cs typeface="Arial"/>
                        </a:rPr>
                        <a:t>2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℃</a:t>
                      </a:r>
                      <a:r>
                        <a:rPr dirty="0" sz="800" spc="-25">
                          <a:latin typeface="Arial"/>
                          <a:cs typeface="Arial"/>
                        </a:rPr>
                        <a:t>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82245">
                        <a:lnSpc>
                          <a:spcPct val="100000"/>
                        </a:lnSpc>
                        <a:spcBef>
                          <a:spcPts val="325"/>
                        </a:spcBef>
                        <a:tabLst>
                          <a:tab pos="1158875" algn="l"/>
                        </a:tabLst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7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하단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오븐온도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5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℃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(+5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℃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/-</a:t>
                      </a:r>
                      <a:r>
                        <a:rPr dirty="0" sz="800" spc="-25">
                          <a:latin typeface="Arial"/>
                          <a:cs typeface="Arial"/>
                        </a:rPr>
                        <a:t>3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℃</a:t>
                      </a:r>
                      <a:r>
                        <a:rPr dirty="0" sz="800" spc="-25">
                          <a:latin typeface="Arial"/>
                          <a:cs typeface="Arial"/>
                        </a:rPr>
                        <a:t>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267335" indent="-85090">
                        <a:lnSpc>
                          <a:spcPct val="100000"/>
                        </a:lnSpc>
                        <a:spcBef>
                          <a:spcPts val="320"/>
                        </a:spcBef>
                        <a:buFont typeface="Arial"/>
                        <a:buChar char="-"/>
                        <a:tabLst>
                          <a:tab pos="267335" algn="l"/>
                        </a:tabLst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가열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시간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800" spc="175">
                          <a:latin typeface="Arial"/>
                          <a:cs typeface="Arial"/>
                        </a:rPr>
                        <a:t> 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분으로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±2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분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으로한다</a:t>
                      </a:r>
                      <a:endParaRPr sz="800">
                        <a:latin typeface="BatangChe"/>
                        <a:cs typeface="BatangChe"/>
                      </a:endParaRPr>
                    </a:p>
                    <a:p>
                      <a:pPr marL="267335" marR="46990" indent="-85090">
                        <a:lnSpc>
                          <a:spcPts val="1280"/>
                        </a:lnSpc>
                        <a:spcBef>
                          <a:spcPts val="85"/>
                        </a:spcBef>
                        <a:buFont typeface="Arial"/>
                        <a:buChar char="-"/>
                        <a:tabLst>
                          <a:tab pos="284480" algn="l"/>
                        </a:tabLst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한계기준</a:t>
                      </a:r>
                      <a:r>
                        <a:rPr dirty="0" sz="800" spc="-3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이탈내용과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개선조치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내용을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모니터링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일지에 	기록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946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082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461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9283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냉각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84480" marR="243204" indent="-203200">
                        <a:lnSpc>
                          <a:spcPct val="133600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9</a:t>
                      </a:r>
                      <a:r>
                        <a:rPr dirty="0" sz="800" spc="1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가열굽기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공정이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완료된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반제품을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상온에서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냉각을 한다</a:t>
                      </a:r>
                      <a:r>
                        <a:rPr dirty="0" sz="800" spc="-25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284480" marR="52069" indent="-102235">
                        <a:lnSpc>
                          <a:spcPts val="128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개인위생을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준수하지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않은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상태로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작업에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임할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경우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작업자로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인해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식중독균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등에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오염될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수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있으므로</a:t>
                      </a:r>
                      <a:endParaRPr sz="800">
                        <a:latin typeface="BatangChe"/>
                        <a:cs typeface="BatangChe"/>
                      </a:endParaRPr>
                    </a:p>
                    <a:p>
                      <a:pPr marL="284480" marR="52069">
                        <a:lnSpc>
                          <a:spcPts val="1270"/>
                        </a:lnSpc>
                        <a:spcBef>
                          <a:spcPts val="10"/>
                        </a:spcBef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작업자는</a:t>
                      </a:r>
                      <a:r>
                        <a:rPr dirty="0" sz="800" spc="-3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반드시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개인위생을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준수하고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수시로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손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세척</a:t>
                      </a:r>
                      <a:r>
                        <a:rPr dirty="0" sz="800" spc="-25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소독을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145">
                          <a:latin typeface="BatangChe"/>
                          <a:cs typeface="BatangChe"/>
                        </a:rPr>
                        <a:t>실시하여🅓</a:t>
                      </a:r>
                      <a:r>
                        <a:rPr dirty="0" sz="800" spc="-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합니다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36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112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334645" marR="833119" indent="-253365">
                        <a:lnSpc>
                          <a:spcPts val="1280"/>
                        </a:lnSpc>
                        <a:spcBef>
                          <a:spcPts val="75"/>
                        </a:spcBef>
                        <a:tabLst>
                          <a:tab pos="741680" algn="l"/>
                        </a:tabLst>
                      </a:pPr>
                      <a:r>
                        <a:rPr dirty="0" sz="800">
                          <a:latin typeface="Arial"/>
                          <a:cs typeface="Arial"/>
                        </a:rPr>
                        <a:t>10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– 상온냉각시간은</a:t>
                      </a:r>
                      <a:r>
                        <a:rPr dirty="0" sz="800" spc="38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분</a:t>
                      </a:r>
                      <a:r>
                        <a:rPr dirty="0" sz="800" spc="-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10">
                          <a:latin typeface="Arial"/>
                          <a:cs typeface="Arial"/>
                        </a:rPr>
                        <a:t>(+7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분</a:t>
                      </a:r>
                      <a:r>
                        <a:rPr dirty="0" sz="800" spc="-10">
                          <a:latin typeface="Arial"/>
                          <a:cs typeface="Arial"/>
                        </a:rPr>
                        <a:t>/-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4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분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)</a:t>
                      </a:r>
                      <a:r>
                        <a:rPr dirty="0" sz="800" spc="1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이며 온도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℃</a:t>
                      </a:r>
                      <a:r>
                        <a:rPr dirty="0" sz="800" spc="-10">
                          <a:latin typeface="Arial"/>
                          <a:cs typeface="Arial"/>
                        </a:rPr>
                        <a:t>(+7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℃</a:t>
                      </a:r>
                      <a:r>
                        <a:rPr dirty="0" sz="800" spc="-10">
                          <a:latin typeface="Arial"/>
                          <a:cs typeface="Arial"/>
                        </a:rPr>
                        <a:t>/-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4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℃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)</a:t>
                      </a:r>
                      <a:r>
                        <a:rPr dirty="0" sz="800" spc="19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470">
                          <a:latin typeface="BatangChe"/>
                          <a:cs typeface="BatangChe"/>
                        </a:rPr>
                        <a:t>이어🅓</a:t>
                      </a:r>
                      <a:r>
                        <a:rPr dirty="0" sz="800" spc="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305">
                          <a:latin typeface="BatangChe"/>
                          <a:cs typeface="BatangChe"/>
                        </a:rPr>
                        <a:t>한</a:t>
                      </a:r>
                      <a:r>
                        <a:rPr dirty="0" sz="800" spc="-305">
                          <a:latin typeface="BatangChe"/>
                          <a:cs typeface="BatangChe"/>
                        </a:rPr>
                        <a:t>다</a:t>
                      </a:r>
                      <a:endParaRPr sz="800">
                        <a:latin typeface="BatangChe"/>
                        <a:cs typeface="BatangChe"/>
                      </a:endParaRPr>
                    </a:p>
                    <a:p>
                      <a:pPr marL="23431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완료된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공정품은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다음공정으로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이송한다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228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76860">
                        <a:lnSpc>
                          <a:spcPct val="100000"/>
                        </a:lnSpc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내포장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273050" indent="-191135">
                        <a:lnSpc>
                          <a:spcPct val="100000"/>
                        </a:lnSpc>
                        <a:spcBef>
                          <a:spcPts val="275"/>
                        </a:spcBef>
                        <a:buAutoNum type="arabicPeriod" startAt="11"/>
                        <a:tabLst>
                          <a:tab pos="273050" algn="l"/>
                        </a:tabLst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2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인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조로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작업을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실시한다</a:t>
                      </a:r>
                      <a:endParaRPr sz="800">
                        <a:latin typeface="BatangChe"/>
                        <a:cs typeface="BatangChe"/>
                      </a:endParaRPr>
                    </a:p>
                    <a:p>
                      <a:pPr lvl="1" marL="334645" marR="97155" indent="-50800">
                        <a:lnSpc>
                          <a:spcPct val="133200"/>
                        </a:lnSpc>
                        <a:spcBef>
                          <a:spcPts val="5"/>
                        </a:spcBef>
                        <a:buFont typeface="Arial"/>
                        <a:buChar char="-"/>
                        <a:tabLst>
                          <a:tab pos="334645" algn="l"/>
                          <a:tab pos="368935" algn="l"/>
                        </a:tabLst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	개인위생을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준수하지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않은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상태로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작업에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임할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경우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작업자로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인해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식중독균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등에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오염될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수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있으므로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작업자는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반드시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개인위생을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준수하고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회용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고무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장갑을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착용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내포장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공정을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실시한다</a:t>
                      </a:r>
                      <a:endParaRPr sz="800">
                        <a:latin typeface="BatangChe"/>
                        <a:cs typeface="BatangChe"/>
                      </a:endParaRPr>
                    </a:p>
                    <a:p>
                      <a:pPr lvl="1" marL="369570" indent="-85090">
                        <a:lnSpc>
                          <a:spcPct val="100000"/>
                        </a:lnSpc>
                        <a:spcBef>
                          <a:spcPts val="325"/>
                        </a:spcBef>
                        <a:buFont typeface="Arial"/>
                        <a:buChar char="-"/>
                        <a:tabLst>
                          <a:tab pos="369570" algn="l"/>
                        </a:tabLst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작업자는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마스크를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착용한다</a:t>
                      </a:r>
                      <a:endParaRPr sz="800">
                        <a:latin typeface="BatangChe"/>
                        <a:cs typeface="BatangChe"/>
                      </a:endParaRPr>
                    </a:p>
                    <a:p>
                      <a:pPr lvl="1" marL="369570" indent="-85090">
                        <a:lnSpc>
                          <a:spcPct val="100000"/>
                        </a:lnSpc>
                        <a:spcBef>
                          <a:spcPts val="310"/>
                        </a:spcBef>
                        <a:buFont typeface="Arial"/>
                        <a:buChar char="-"/>
                        <a:tabLst>
                          <a:tab pos="369570" algn="l"/>
                        </a:tabLst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작업자는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유통기한을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교차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확인한다</a:t>
                      </a:r>
                      <a:endParaRPr sz="800">
                        <a:latin typeface="BatangChe"/>
                        <a:cs typeface="BatangChe"/>
                      </a:endParaRPr>
                    </a:p>
                    <a:p>
                      <a:pPr lvl="1" marL="334645" marR="272415" indent="-50800">
                        <a:lnSpc>
                          <a:spcPct val="133600"/>
                        </a:lnSpc>
                        <a:buFont typeface="Arial"/>
                        <a:buChar char="-"/>
                        <a:tabLst>
                          <a:tab pos="334645" algn="l"/>
                          <a:tab pos="368935" algn="l"/>
                        </a:tabLst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	작업자는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내포장이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균일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균등하게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포장되어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지는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지를</a:t>
                      </a:r>
                      <a:r>
                        <a:rPr dirty="0" sz="800" spc="-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교차</a:t>
                      </a:r>
                      <a:r>
                        <a:rPr dirty="0" sz="800" spc="-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확인한다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349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8775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49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4354017" y="9192615"/>
          <a:ext cx="2705735" cy="899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5665"/>
                <a:gridCol w="874395"/>
                <a:gridCol w="874394"/>
              </a:tblGrid>
              <a:tr h="270510"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생산담당자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652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해섭담당자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20">
                          <a:latin typeface="BatangChe"/>
                          <a:cs typeface="BatangChe"/>
                        </a:rPr>
                        <a:t>해썹팀장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63125" y="1049890"/>
            <a:ext cx="233616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7030" algn="l"/>
                <a:tab pos="723900" algn="l"/>
                <a:tab pos="1078865" algn="l"/>
                <a:tab pos="1433195" algn="l"/>
                <a:tab pos="1790064" algn="l"/>
                <a:tab pos="2145030" algn="l"/>
              </a:tabLst>
            </a:pP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생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산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지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시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기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록</a:t>
            </a:r>
            <a:r>
              <a:rPr dirty="0" u="sng" sz="14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4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서</a:t>
            </a:r>
            <a:endParaRPr sz="1400">
              <a:latin typeface="Malgun Gothic"/>
              <a:cs typeface="Malgun Gothic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71957" y="1580946"/>
          <a:ext cx="6489065" cy="560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3955"/>
                <a:gridCol w="759459"/>
                <a:gridCol w="316864"/>
                <a:gridCol w="412750"/>
                <a:gridCol w="840104"/>
                <a:gridCol w="455295"/>
                <a:gridCol w="254000"/>
                <a:gridCol w="455295"/>
                <a:gridCol w="1746885"/>
              </a:tblGrid>
              <a:tr h="2705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4"/>
                        </a:spcBef>
                        <a:tabLst>
                          <a:tab pos="380365" algn="l"/>
                          <a:tab pos="761365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제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품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제품명입력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유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형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01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작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업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일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159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61594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년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1594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월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1594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일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1594"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작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1594">
                    <a:lnL w="635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1594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1594"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생산실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159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573481" y="2305570"/>
          <a:ext cx="6485890" cy="5676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780"/>
                <a:gridCol w="437515"/>
                <a:gridCol w="436245"/>
                <a:gridCol w="146684"/>
                <a:gridCol w="2912745"/>
                <a:gridCol w="1094104"/>
                <a:gridCol w="411479"/>
                <a:gridCol w="412750"/>
                <a:gridCol w="411479"/>
              </a:tblGrid>
              <a:tr h="305435">
                <a:tc gridSpan="4">
                  <a:txBody>
                    <a:bodyPr/>
                    <a:lstStyle/>
                    <a:p>
                      <a:pPr marL="200660">
                        <a:lnSpc>
                          <a:spcPct val="100000"/>
                        </a:lnSpc>
                        <a:spcBef>
                          <a:spcPts val="555"/>
                        </a:spcBef>
                        <a:tabLst>
                          <a:tab pos="517525" algn="l"/>
                          <a:tab pos="835660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공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정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16940">
                        <a:lnSpc>
                          <a:spcPct val="100000"/>
                        </a:lnSpc>
                        <a:spcBef>
                          <a:spcPts val="555"/>
                        </a:spcBef>
                        <a:tabLst>
                          <a:tab pos="1233170" algn="l"/>
                          <a:tab pos="1551940" algn="l"/>
                          <a:tab pos="1868805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작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업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공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정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04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10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1000" spc="-20">
                          <a:latin typeface="BatangChe"/>
                          <a:cs typeface="BatangChe"/>
                        </a:rPr>
                        <a:t>작업실시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704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일</a:t>
                      </a:r>
                      <a:r>
                        <a:rPr dirty="0" sz="800" spc="39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50">
                          <a:latin typeface="BatangChe"/>
                          <a:cs typeface="BatangChe"/>
                        </a:rPr>
                        <a:t>시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869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dirty="0" sz="800" spc="-25">
                          <a:latin typeface="BatangChe"/>
                          <a:cs typeface="BatangChe"/>
                        </a:rPr>
                        <a:t>작업자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869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dirty="0" sz="800" spc="-25">
                          <a:latin typeface="BatangChe"/>
                          <a:cs typeface="BatangChe"/>
                        </a:rPr>
                        <a:t>확인자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8699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54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marL="284480" marR="255904" indent="-203200">
                        <a:lnSpc>
                          <a:spcPts val="128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12.</a:t>
                      </a:r>
                      <a:r>
                        <a:rPr dirty="0" sz="800" spc="1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내포장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후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금속검출기를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통과하면서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Fe,</a:t>
                      </a:r>
                      <a:r>
                        <a:rPr dirty="0" sz="800" spc="1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STS</a:t>
                      </a:r>
                      <a:r>
                        <a:rPr dirty="0" sz="800" spc="1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등을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검출한다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54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82245" marR="174625" indent="126364">
                        <a:lnSpc>
                          <a:spcPct val="133900"/>
                        </a:lnSpc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금속 </a:t>
                      </a:r>
                      <a:r>
                        <a:rPr dirty="0" sz="1000" spc="-20">
                          <a:latin typeface="BatangChe"/>
                          <a:cs typeface="BatangChe"/>
                        </a:rPr>
                        <a:t>검출공정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5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643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8135" indent="-83820">
                        <a:lnSpc>
                          <a:spcPct val="100000"/>
                        </a:lnSpc>
                        <a:buFont typeface="Arial"/>
                        <a:buChar char="-"/>
                        <a:tabLst>
                          <a:tab pos="318135" algn="l"/>
                        </a:tabLst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금속검출기에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의한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공정품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확인은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중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상시</a:t>
                      </a:r>
                      <a:endParaRPr sz="800">
                        <a:latin typeface="BatangChe"/>
                        <a:cs typeface="BatangChe"/>
                      </a:endParaRPr>
                    </a:p>
                    <a:p>
                      <a:pPr marL="317500" marR="323215" indent="-83820">
                        <a:lnSpc>
                          <a:spcPct val="132400"/>
                        </a:lnSpc>
                        <a:spcBef>
                          <a:spcPts val="15"/>
                        </a:spcBef>
                        <a:buFont typeface="Arial"/>
                        <a:buChar char="-"/>
                        <a:tabLst>
                          <a:tab pos="334645" algn="l"/>
                        </a:tabLst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금속검출기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정상작동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여부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확인은</a:t>
                      </a:r>
                      <a:r>
                        <a:rPr dirty="0" sz="800" spc="37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작업시작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전</a:t>
                      </a:r>
                      <a:r>
                        <a:rPr dirty="0" sz="800" spc="-25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중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2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시간마다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800" spc="1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종료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50">
                          <a:latin typeface="BatangChe"/>
                          <a:cs typeface="BatangChe"/>
                        </a:rPr>
                        <a:t>후</a:t>
                      </a:r>
                      <a:endParaRPr sz="800">
                        <a:latin typeface="BatangChe"/>
                        <a:cs typeface="BatangChe"/>
                      </a:endParaRPr>
                    </a:p>
                    <a:p>
                      <a:pPr marL="317500" marR="384810" indent="-83820">
                        <a:lnSpc>
                          <a:spcPct val="133600"/>
                        </a:lnSpc>
                        <a:buFont typeface="Arial"/>
                        <a:buChar char="-"/>
                        <a:tabLst>
                          <a:tab pos="334645" algn="l"/>
                        </a:tabLst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모니터링담당자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모니터링일지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CCP2</a:t>
                      </a:r>
                      <a:r>
                        <a:rPr dirty="0" sz="800" spc="1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의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수칙을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준수한다</a:t>
                      </a:r>
                      <a:endParaRPr sz="800">
                        <a:latin typeface="BatangChe"/>
                        <a:cs typeface="BatangChe"/>
                      </a:endParaRPr>
                    </a:p>
                    <a:p>
                      <a:pPr marL="317500" marR="132080" indent="-83820">
                        <a:lnSpc>
                          <a:spcPts val="1280"/>
                        </a:lnSpc>
                        <a:spcBef>
                          <a:spcPts val="85"/>
                        </a:spcBef>
                        <a:buFont typeface="Arial"/>
                        <a:buChar char="-"/>
                        <a:tabLst>
                          <a:tab pos="334645" algn="l"/>
                        </a:tabLst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문제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발생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HACCP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팀장에게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보고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후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조치하며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, 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개선조치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후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모니터링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일지에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기록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후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HACCP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팀장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에게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승인을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받는다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76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3335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76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910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339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포장</a:t>
                      </a:r>
                      <a:r>
                        <a:rPr dirty="0" sz="10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1000" spc="2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>
                          <a:latin typeface="BatangChe"/>
                          <a:cs typeface="BatangChe"/>
                        </a:rPr>
                        <a:t>입고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Arial"/>
                          <a:cs typeface="Arial"/>
                        </a:rPr>
                        <a:t>13</a:t>
                      </a:r>
                      <a:r>
                        <a:rPr dirty="0" sz="800" spc="1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–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포장방범을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정확히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숙지한다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463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643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18135" indent="-83820">
                        <a:lnSpc>
                          <a:spcPct val="100000"/>
                        </a:lnSpc>
                        <a:spcBef>
                          <a:spcPts val="110"/>
                        </a:spcBef>
                        <a:buFont typeface="Arial"/>
                        <a:buChar char="-"/>
                        <a:tabLst>
                          <a:tab pos="318135" algn="l"/>
                        </a:tabLst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완제품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포장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단위는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10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개입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박스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20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개입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박스로</a:t>
                      </a:r>
                      <a:endParaRPr sz="800">
                        <a:latin typeface="BatangChe"/>
                        <a:cs typeface="BatangChe"/>
                      </a:endParaRPr>
                    </a:p>
                    <a:p>
                      <a:pPr marL="33464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완포장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되어진다</a:t>
                      </a:r>
                      <a:endParaRPr sz="800">
                        <a:latin typeface="BatangChe"/>
                        <a:cs typeface="BatangChe"/>
                      </a:endParaRPr>
                    </a:p>
                    <a:p>
                      <a:pPr marL="318135" indent="-83820">
                        <a:lnSpc>
                          <a:spcPct val="100000"/>
                        </a:lnSpc>
                        <a:spcBef>
                          <a:spcPts val="315"/>
                        </a:spcBef>
                        <a:buFont typeface="Arial"/>
                        <a:buChar char="-"/>
                        <a:tabLst>
                          <a:tab pos="318135" algn="l"/>
                          <a:tab pos="983615" algn="l"/>
                        </a:tabLst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낱개</a:t>
                      </a:r>
                      <a:r>
                        <a:rPr dirty="0" sz="800" spc="-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개당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g</a:t>
                      </a:r>
                      <a:r>
                        <a:rPr dirty="0" sz="800" spc="18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이다</a:t>
                      </a:r>
                      <a:endParaRPr sz="800">
                        <a:latin typeface="BatangChe"/>
                        <a:cs typeface="BatangChe"/>
                      </a:endParaRPr>
                    </a:p>
                    <a:p>
                      <a:pPr marL="318135" indent="-83820">
                        <a:lnSpc>
                          <a:spcPct val="100000"/>
                        </a:lnSpc>
                        <a:spcBef>
                          <a:spcPts val="320"/>
                        </a:spcBef>
                        <a:buFont typeface="Arial"/>
                        <a:buChar char="-"/>
                        <a:tabLst>
                          <a:tab pos="318135" algn="l"/>
                        </a:tabLst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내포장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과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외포장의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유통기한은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145">
                          <a:latin typeface="BatangChe"/>
                          <a:cs typeface="BatangChe"/>
                        </a:rPr>
                        <a:t>동일하여🅓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한다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1397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96795">
                <a:tc grid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4354017" y="8352281"/>
          <a:ext cx="2705735" cy="899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5665"/>
                <a:gridCol w="874395"/>
                <a:gridCol w="874394"/>
              </a:tblGrid>
              <a:tr h="270510"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생산담당자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652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해섭담당자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20">
                          <a:latin typeface="BatangChe"/>
                          <a:cs typeface="BatangChe"/>
                        </a:rPr>
                        <a:t>해썹팀장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741025" y="1112069"/>
          <a:ext cx="6134100" cy="89185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4375"/>
                <a:gridCol w="318134"/>
                <a:gridCol w="747395"/>
                <a:gridCol w="144144"/>
                <a:gridCol w="243205"/>
                <a:gridCol w="328294"/>
                <a:gridCol w="387985"/>
                <a:gridCol w="102869"/>
                <a:gridCol w="361949"/>
                <a:gridCol w="231139"/>
                <a:gridCol w="327025"/>
                <a:gridCol w="215900"/>
                <a:gridCol w="209550"/>
                <a:gridCol w="179070"/>
                <a:gridCol w="72389"/>
                <a:gridCol w="386079"/>
                <a:gridCol w="221614"/>
                <a:gridCol w="843280"/>
              </a:tblGrid>
              <a:tr h="193040">
                <a:tc gridSpan="12" rowSpan="2">
                  <a:txBody>
                    <a:bodyPr/>
                    <a:lstStyle/>
                    <a:p>
                      <a:pPr marL="1217930" marR="432434" indent="-778510">
                        <a:lnSpc>
                          <a:spcPct val="108600"/>
                        </a:lnSpc>
                        <a:spcBef>
                          <a:spcPts val="235"/>
                        </a:spcBef>
                      </a:pPr>
                      <a:r>
                        <a:rPr dirty="0" sz="1600" spc="40">
                          <a:latin typeface="Batang"/>
                          <a:cs typeface="Batang"/>
                        </a:rPr>
                        <a:t>중요관리점(CCP-</a:t>
                      </a:r>
                      <a:r>
                        <a:rPr dirty="0" sz="1600" spc="85">
                          <a:latin typeface="Batang"/>
                          <a:cs typeface="Batang"/>
                        </a:rPr>
                        <a:t>1)</a:t>
                      </a:r>
                      <a:r>
                        <a:rPr dirty="0" sz="1600" spc="254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600" spc="-15">
                          <a:latin typeface="Batang"/>
                          <a:cs typeface="Batang"/>
                        </a:rPr>
                        <a:t>모니터링일지</a:t>
                      </a:r>
                      <a:r>
                        <a:rPr dirty="0" sz="1600" spc="-1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600" spc="15">
                          <a:latin typeface="Batang"/>
                          <a:cs typeface="Batang"/>
                        </a:rPr>
                        <a:t>[가열(굽기)</a:t>
                      </a:r>
                      <a:r>
                        <a:rPr dirty="0" sz="1600" spc="27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1600" spc="-35">
                          <a:latin typeface="Batang"/>
                          <a:cs typeface="Batang"/>
                        </a:rPr>
                        <a:t>공정]</a:t>
                      </a:r>
                      <a:endParaRPr sz="1600">
                        <a:latin typeface="Batang"/>
                        <a:cs typeface="Batang"/>
                      </a:endParaRPr>
                    </a:p>
                  </a:txBody>
                  <a:tcPr marL="0" marR="0" marB="0" marT="2984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marL="52705" marR="60325">
                        <a:lnSpc>
                          <a:spcPct val="126200"/>
                        </a:lnSpc>
                        <a:spcBef>
                          <a:spcPts val="835"/>
                        </a:spcBef>
                      </a:pP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재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604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2540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작성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65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승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150">
                <a:tc gridSpan="1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984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6045">
                    <a:lnL w="63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1770">
                <a:tc>
                  <a:txBody>
                    <a:bodyPr/>
                    <a:lstStyle/>
                    <a:p>
                      <a:pPr marL="12763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작성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1765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304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7635">
                        <a:lnSpc>
                          <a:spcPct val="100000"/>
                        </a:lnSpc>
                      </a:pP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22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marR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75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>
                  <a:txBody>
                    <a:bodyPr/>
                    <a:lstStyle/>
                    <a:p>
                      <a:pPr marL="43560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marL="3409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ctr" marR="107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43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145">
                        <a:lnSpc>
                          <a:spcPts val="1425"/>
                        </a:lnSpc>
                      </a:pPr>
                      <a:r>
                        <a:rPr dirty="0" sz="1200" spc="165">
                          <a:latin typeface="Times New Roman"/>
                          <a:cs typeface="Times New Roman"/>
                        </a:rPr>
                        <a:t>□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070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바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00" spc="-315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4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+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5</a:t>
                      </a:r>
                      <a:r>
                        <a:rPr dirty="0" sz="900" spc="-45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4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/-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2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315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marL="2844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00" spc="-315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40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+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5</a:t>
                      </a:r>
                      <a:r>
                        <a:rPr dirty="0" sz="900" spc="-45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4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/-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2</a:t>
                      </a:r>
                      <a:r>
                        <a:rPr dirty="0" sz="900" spc="-180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476250">
                        <a:lnSpc>
                          <a:spcPts val="1390"/>
                        </a:lnSpc>
                      </a:pP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9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43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145">
                        <a:lnSpc>
                          <a:spcPts val="1425"/>
                        </a:lnSpc>
                      </a:pPr>
                      <a:r>
                        <a:rPr dirty="0" sz="1200" spc="165">
                          <a:latin typeface="Times New Roman"/>
                          <a:cs typeface="Times New Roman"/>
                        </a:rPr>
                        <a:t>□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660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민</a:t>
                      </a:r>
                      <a:r>
                        <a:rPr dirty="0" sz="950" spc="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들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75">
                          <a:latin typeface="Malgun Gothic Semilight"/>
                          <a:cs typeface="Malgun Gothic Semilight"/>
                        </a:rPr>
                        <a:t>래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00" spc="-315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4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+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5</a:t>
                      </a:r>
                      <a:r>
                        <a:rPr dirty="0" sz="900" spc="-45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4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/-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315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marL="2844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00" spc="-315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40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+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5</a:t>
                      </a:r>
                      <a:r>
                        <a:rPr dirty="0" sz="900" spc="-45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4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/-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00" spc="-180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476250">
                        <a:lnSpc>
                          <a:spcPts val="1390"/>
                        </a:lnSpc>
                      </a:pP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9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43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145">
                        <a:lnSpc>
                          <a:spcPts val="1425"/>
                        </a:lnSpc>
                      </a:pPr>
                      <a:r>
                        <a:rPr dirty="0" sz="1200" spc="165">
                          <a:latin typeface="Times New Roman"/>
                          <a:cs typeface="Times New Roman"/>
                        </a:rPr>
                        <a:t>□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070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허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아 </a:t>
                      </a:r>
                      <a:r>
                        <a:rPr dirty="0" sz="950" spc="-355">
                          <a:latin typeface="Malgun Gothic Semilight"/>
                          <a:cs typeface="Malgun Gothic Semilight"/>
                        </a:rPr>
                        <a:t>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00" spc="-315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4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+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5</a:t>
                      </a:r>
                      <a:r>
                        <a:rPr dirty="0" sz="900" spc="-45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4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/-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2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315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marL="2844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00" spc="-315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40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+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5</a:t>
                      </a:r>
                      <a:r>
                        <a:rPr dirty="0" sz="900" spc="-45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4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/-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2</a:t>
                      </a:r>
                      <a:r>
                        <a:rPr dirty="0" sz="900" spc="-180">
                          <a:latin typeface="Times New Roman"/>
                          <a:cs typeface="Times New Roman"/>
                        </a:rPr>
                        <a:t>℃</a:t>
                      </a:r>
                      <a:r>
                        <a:rPr dirty="0" sz="90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476250">
                        <a:lnSpc>
                          <a:spcPts val="1390"/>
                        </a:lnSpc>
                      </a:pP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9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5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3040">
                <a:tc rowSpan="2"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990"/>
                        </a:spcBef>
                        <a:tabLst>
                          <a:tab pos="441325" algn="l"/>
                        </a:tabLst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32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573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9"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03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573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7">
                  <a:txBody>
                    <a:bodyPr/>
                    <a:lstStyle/>
                    <a:p>
                      <a:pPr algn="ctr" marR="2349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9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9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2시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9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마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9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종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9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시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9845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7258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56845">
                        <a:lnSpc>
                          <a:spcPct val="100000"/>
                        </a:lnSpc>
                        <a:tabLst>
                          <a:tab pos="441325" algn="l"/>
                        </a:tabLst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355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7">
                  <a:txBody>
                    <a:bodyPr/>
                    <a:lstStyle/>
                    <a:p>
                      <a:pPr marL="175260" indent="-157480">
                        <a:lnSpc>
                          <a:spcPct val="100000"/>
                        </a:lnSpc>
                        <a:spcBef>
                          <a:spcPts val="785"/>
                        </a:spcBef>
                        <a:buSzPct val="94736"/>
                        <a:buFont typeface="Times New Roman"/>
                        <a:buChar char="○"/>
                        <a:tabLst>
                          <a:tab pos="175260" algn="l"/>
                        </a:tabLst>
                      </a:pP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온도</a:t>
                      </a:r>
                      <a:r>
                        <a:rPr dirty="0" sz="9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9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터링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담당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자는</a:t>
                      </a:r>
                      <a:r>
                        <a:rPr dirty="0" sz="9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오븐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기에</a:t>
                      </a:r>
                      <a:r>
                        <a:rPr dirty="0" sz="9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착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95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판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넬</a:t>
                      </a:r>
                      <a:r>
                        <a:rPr dirty="0" sz="950" spc="3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온도를</a:t>
                      </a:r>
                      <a:r>
                        <a:rPr dirty="0" sz="9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터링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지에</a:t>
                      </a:r>
                      <a:r>
                        <a:rPr dirty="0" sz="9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5260" indent="-157480">
                        <a:lnSpc>
                          <a:spcPct val="100000"/>
                        </a:lnSpc>
                        <a:spcBef>
                          <a:spcPts val="300"/>
                        </a:spcBef>
                        <a:buSzPct val="94736"/>
                        <a:buFont typeface="Times New Roman"/>
                        <a:buChar char="○"/>
                        <a:tabLst>
                          <a:tab pos="175260" algn="l"/>
                        </a:tabLst>
                      </a:pP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9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9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터링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담당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자는</a:t>
                      </a:r>
                      <a:r>
                        <a:rPr dirty="0" sz="9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오븐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기에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착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95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타이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터링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지에</a:t>
                      </a:r>
                      <a:r>
                        <a:rPr dirty="0" sz="9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900" spc="-335">
                          <a:latin typeface="Times New Roman"/>
                          <a:cs typeface="Times New Roman"/>
                        </a:rPr>
                        <a:t>※</a:t>
                      </a:r>
                      <a:r>
                        <a:rPr dirty="0" sz="900" spc="43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9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950" spc="3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95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80">
                          <a:latin typeface="Malgun Gothic Semilight"/>
                          <a:cs typeface="Malgun Gothic Semilight"/>
                        </a:rPr>
                        <a:t>․</a:t>
                      </a:r>
                      <a:r>
                        <a:rPr dirty="0" sz="95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교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필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요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9695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7846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860"/>
                        </a:spcBef>
                        <a:tabLst>
                          <a:tab pos="441325" algn="l"/>
                        </a:tabLst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365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922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04165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측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각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92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>
                  <a:txBody>
                    <a:bodyPr/>
                    <a:lstStyle/>
                    <a:p>
                      <a:pPr marL="323850" marR="215900" indent="-123825">
                        <a:lnSpc>
                          <a:spcPct val="79000"/>
                        </a:lnSpc>
                        <a:spcBef>
                          <a:spcPts val="555"/>
                        </a:spcBef>
                      </a:pPr>
                      <a:r>
                        <a:rPr dirty="0" sz="1050" spc="-190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판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넬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)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04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57175" marR="74930" indent="-187960">
                        <a:lnSpc>
                          <a:spcPct val="78900"/>
                        </a:lnSpc>
                        <a:spcBef>
                          <a:spcPts val="645"/>
                        </a:spcBef>
                      </a:pP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9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타이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9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19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판</a:t>
                      </a:r>
                      <a:r>
                        <a:rPr dirty="0" sz="9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0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algn="ctr" marR="44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합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/부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합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R="27305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65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922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859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 algn="ctr" marR="1079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: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75">
                        <a:lnSpc>
                          <a:spcPts val="1075"/>
                        </a:lnSpc>
                      </a:pP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상단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R="46355">
                        <a:lnSpc>
                          <a:spcPts val="1075"/>
                        </a:lnSpc>
                      </a:pPr>
                      <a:r>
                        <a:rPr dirty="0" sz="900" spc="-365">
                          <a:latin typeface="Times New Roman"/>
                          <a:cs typeface="Times New Roman"/>
                        </a:rPr>
                        <a:t>℃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 rowSpan="2"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04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75">
                        <a:lnSpc>
                          <a:spcPts val="1085"/>
                        </a:lnSpc>
                      </a:pP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R="46355">
                        <a:lnSpc>
                          <a:spcPts val="1075"/>
                        </a:lnSpc>
                        <a:spcBef>
                          <a:spcPts val="10"/>
                        </a:spcBef>
                      </a:pPr>
                      <a:r>
                        <a:rPr dirty="0" sz="900" spc="-365">
                          <a:latin typeface="Times New Roman"/>
                          <a:cs typeface="Times New Roman"/>
                        </a:rPr>
                        <a:t>℃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859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 algn="ctr" marR="1079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: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75">
                        <a:lnSpc>
                          <a:spcPts val="1075"/>
                        </a:lnSpc>
                      </a:pP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상단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R="46355">
                        <a:lnSpc>
                          <a:spcPts val="1075"/>
                        </a:lnSpc>
                      </a:pPr>
                      <a:r>
                        <a:rPr dirty="0" sz="900" spc="-365">
                          <a:latin typeface="Times New Roman"/>
                          <a:cs typeface="Times New Roman"/>
                        </a:rPr>
                        <a:t>℃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 rowSpan="2"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04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75">
                        <a:lnSpc>
                          <a:spcPts val="1085"/>
                        </a:lnSpc>
                      </a:pP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859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 algn="ctr" marR="1079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: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75">
                        <a:lnSpc>
                          <a:spcPts val="1075"/>
                        </a:lnSpc>
                      </a:pP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상단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R="46355">
                        <a:lnSpc>
                          <a:spcPts val="1075"/>
                        </a:lnSpc>
                      </a:pPr>
                      <a:r>
                        <a:rPr dirty="0" sz="900" spc="-365">
                          <a:latin typeface="Times New Roman"/>
                          <a:cs typeface="Times New Roman"/>
                        </a:rPr>
                        <a:t>℃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 rowSpan="2"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04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75">
                        <a:lnSpc>
                          <a:spcPts val="1085"/>
                        </a:lnSpc>
                      </a:pP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859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 algn="ctr" marR="1079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: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75">
                        <a:lnSpc>
                          <a:spcPts val="1075"/>
                        </a:lnSpc>
                      </a:pP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상단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R="46355">
                        <a:lnSpc>
                          <a:spcPts val="1075"/>
                        </a:lnSpc>
                      </a:pPr>
                      <a:r>
                        <a:rPr dirty="0" sz="900" spc="-365">
                          <a:latin typeface="Times New Roman"/>
                          <a:cs typeface="Times New Roman"/>
                        </a:rPr>
                        <a:t>℃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 rowSpan="2"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04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75">
                        <a:lnSpc>
                          <a:spcPts val="1085"/>
                        </a:lnSpc>
                      </a:pP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859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 algn="ctr" marR="1079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: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75">
                        <a:lnSpc>
                          <a:spcPts val="1075"/>
                        </a:lnSpc>
                      </a:pP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상단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R="46355">
                        <a:lnSpc>
                          <a:spcPts val="1075"/>
                        </a:lnSpc>
                      </a:pPr>
                      <a:r>
                        <a:rPr dirty="0" sz="900" spc="-365">
                          <a:latin typeface="Times New Roman"/>
                          <a:cs typeface="Times New Roman"/>
                        </a:rPr>
                        <a:t>℃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 rowSpan="2"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04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75">
                        <a:lnSpc>
                          <a:spcPts val="1085"/>
                        </a:lnSpc>
                      </a:pP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859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 algn="ctr" marR="1079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: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75">
                        <a:lnSpc>
                          <a:spcPts val="1075"/>
                        </a:lnSpc>
                      </a:pP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상단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r" marR="46355">
                        <a:lnSpc>
                          <a:spcPts val="1075"/>
                        </a:lnSpc>
                      </a:pPr>
                      <a:r>
                        <a:rPr dirty="0" sz="900" spc="-365">
                          <a:latin typeface="Times New Roman"/>
                          <a:cs typeface="Times New Roman"/>
                        </a:rPr>
                        <a:t>℃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 rowSpan="2"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049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75">
                        <a:lnSpc>
                          <a:spcPts val="1085"/>
                        </a:lnSpc>
                      </a:pP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794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071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41935" marR="150495" indent="-114300">
                        <a:lnSpc>
                          <a:spcPct val="126200"/>
                        </a:lnSpc>
                        <a:spcBef>
                          <a:spcPts val="5"/>
                        </a:spcBef>
                      </a:pP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선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5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7">
                  <a:txBody>
                    <a:bodyPr/>
                    <a:lstStyle/>
                    <a:p>
                      <a:pPr marL="17780">
                        <a:lnSpc>
                          <a:spcPts val="1090"/>
                        </a:lnSpc>
                      </a:pPr>
                      <a:r>
                        <a:rPr dirty="0" sz="900" spc="280">
                          <a:latin typeface="Calibri"/>
                          <a:cs typeface="Calibri"/>
                        </a:rPr>
                        <a:t>◌</a:t>
                      </a:r>
                      <a:r>
                        <a:rPr dirty="0" sz="9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9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950" spc="4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달</a:t>
                      </a:r>
                      <a:r>
                        <a:rPr dirty="0" sz="9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시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4139">
                        <a:lnSpc>
                          <a:spcPct val="100000"/>
                        </a:lnSpc>
                        <a:spcBef>
                          <a:spcPts val="295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6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9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자는</a:t>
                      </a:r>
                      <a:r>
                        <a:rPr dirty="0" sz="95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한계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9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즉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82880" marR="32384" indent="-114935">
                        <a:lnSpc>
                          <a:spcPct val="126200"/>
                        </a:lnSpc>
                        <a:buChar char="-"/>
                        <a:tabLst>
                          <a:tab pos="234315" algn="l"/>
                        </a:tabLst>
                      </a:pP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9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와</a:t>
                      </a:r>
                      <a:r>
                        <a:rPr dirty="0" sz="9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9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9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달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9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5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하여</a:t>
                      </a:r>
                      <a:r>
                        <a:rPr dirty="0" sz="9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(관능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)검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사를</a:t>
                      </a:r>
                      <a:r>
                        <a:rPr dirty="0" sz="9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하여</a:t>
                      </a:r>
                      <a:r>
                        <a:rPr dirty="0" sz="9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상이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없을</a:t>
                      </a:r>
                      <a:r>
                        <a:rPr dirty="0" sz="95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음</a:t>
                      </a:r>
                      <a:r>
                        <a:rPr dirty="0" sz="9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진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하며</a:t>
                      </a:r>
                      <a:r>
                        <a:rPr dirty="0" sz="9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상이</a:t>
                      </a:r>
                      <a:r>
                        <a:rPr dirty="0" sz="9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있을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4139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한계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95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9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선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9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6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9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록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900" spc="280">
                          <a:latin typeface="Calibri"/>
                          <a:cs typeface="Calibri"/>
                        </a:rPr>
                        <a:t>◌</a:t>
                      </a:r>
                      <a:r>
                        <a:rPr dirty="0" sz="9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9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초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4139">
                        <a:lnSpc>
                          <a:spcPct val="100000"/>
                        </a:lnSpc>
                        <a:spcBef>
                          <a:spcPts val="295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6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9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자는</a:t>
                      </a:r>
                      <a:r>
                        <a:rPr dirty="0" sz="95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한계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9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즉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4139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(관능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)검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사를</a:t>
                      </a:r>
                      <a:r>
                        <a:rPr dirty="0" sz="95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하여</a:t>
                      </a:r>
                      <a:r>
                        <a:rPr dirty="0" sz="9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상이</a:t>
                      </a:r>
                      <a:r>
                        <a:rPr dirty="0" sz="9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없을</a:t>
                      </a:r>
                      <a:r>
                        <a:rPr dirty="0" sz="9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음</a:t>
                      </a:r>
                      <a:r>
                        <a:rPr dirty="0" sz="9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진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하며</a:t>
                      </a:r>
                      <a:r>
                        <a:rPr dirty="0" sz="9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싱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있을</a:t>
                      </a:r>
                      <a:r>
                        <a:rPr dirty="0" sz="9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4139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한계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95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9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선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9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6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9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록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900" spc="280">
                          <a:latin typeface="Calibri"/>
                          <a:cs typeface="Calibri"/>
                        </a:rPr>
                        <a:t>◌</a:t>
                      </a:r>
                      <a:r>
                        <a:rPr dirty="0" sz="900" spc="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9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시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4139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6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9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자는</a:t>
                      </a:r>
                      <a:r>
                        <a:rPr dirty="0" sz="95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오븐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9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9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즉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2085" indent="-104139">
                        <a:lnSpc>
                          <a:spcPct val="100000"/>
                        </a:lnSpc>
                        <a:spcBef>
                          <a:spcPts val="300"/>
                        </a:spcBef>
                        <a:buChar char="-"/>
                        <a:tabLst>
                          <a:tab pos="172085" algn="l"/>
                        </a:tabLst>
                      </a:pP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상적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작동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가동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222250" marR="676910" indent="-154305">
                        <a:lnSpc>
                          <a:spcPct val="126200"/>
                        </a:lnSpc>
                      </a:pP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☆</a:t>
                      </a:r>
                      <a:r>
                        <a:rPr dirty="0" sz="9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즉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9">
                          <a:latin typeface="Malgun Gothic Semilight"/>
                          <a:cs typeface="Malgun Gothic Semilight"/>
                        </a:rPr>
                        <a:t>각적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950" spc="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불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가능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950" spc="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9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교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차오염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되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0">
                          <a:latin typeface="Malgun Gothic Semilight"/>
                          <a:cs typeface="Malgun Gothic Semilight"/>
                        </a:rPr>
                        <a:t>않도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호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하여</a:t>
                      </a:r>
                      <a:r>
                        <a:rPr dirty="0" sz="9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장창고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관한</a:t>
                      </a:r>
                      <a:r>
                        <a:rPr dirty="0" sz="9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,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950" spc="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끝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75">
                          <a:latin typeface="Malgun Gothic Semilight"/>
                          <a:cs typeface="Malgun Gothic Semilight"/>
                        </a:rPr>
                        <a:t>면</a:t>
                      </a:r>
                      <a:r>
                        <a:rPr dirty="0" sz="9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산을</a:t>
                      </a:r>
                      <a:r>
                        <a:rPr dirty="0" sz="9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900" spc="280">
                          <a:latin typeface="Calibri"/>
                          <a:cs typeface="Calibri"/>
                        </a:rPr>
                        <a:t>◌</a:t>
                      </a:r>
                      <a:r>
                        <a:rPr dirty="0" sz="9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9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9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선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9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시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2085" marR="193675" indent="-104139">
                        <a:lnSpc>
                          <a:spcPct val="126200"/>
                        </a:lnSpc>
                        <a:buChar char="-"/>
                        <a:tabLst>
                          <a:tab pos="172085" algn="l"/>
                        </a:tabLst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9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H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ACCP팀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35">
                          <a:latin typeface="Malgun Gothic Semilight"/>
                          <a:cs typeface="Malgun Gothic Semilight"/>
                        </a:rPr>
                        <a:t>장에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게</a:t>
                      </a:r>
                      <a:r>
                        <a:rPr dirty="0" sz="9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9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하며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5">
                          <a:latin typeface="Malgun Gothic Semilight"/>
                          <a:cs typeface="Malgun Gothic Semilight"/>
                        </a:rPr>
                        <a:t>선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9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6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9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9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H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ACCP팀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장에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게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승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받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 gridSpan="6">
                  <a:txBody>
                    <a:bodyPr/>
                    <a:lstStyle/>
                    <a:p>
                      <a:pPr marL="7626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9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이탈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용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8">
                  <a:txBody>
                    <a:bodyPr/>
                    <a:lstStyle/>
                    <a:p>
                      <a:pPr marL="5524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선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9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45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11683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9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227965" algn="l"/>
                        </a:tabLst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59460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759313" y="1130331"/>
          <a:ext cx="6163310" cy="8590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9730"/>
                <a:gridCol w="330200"/>
                <a:gridCol w="69850"/>
                <a:gridCol w="426084"/>
                <a:gridCol w="770255"/>
                <a:gridCol w="165735"/>
                <a:gridCol w="235585"/>
                <a:gridCol w="368300"/>
                <a:gridCol w="631825"/>
                <a:gridCol w="76835"/>
                <a:gridCol w="309879"/>
                <a:gridCol w="164464"/>
                <a:gridCol w="228600"/>
                <a:gridCol w="132714"/>
                <a:gridCol w="123825"/>
                <a:gridCol w="717550"/>
                <a:gridCol w="71754"/>
                <a:gridCol w="257810"/>
                <a:gridCol w="610870"/>
              </a:tblGrid>
              <a:tr h="163830">
                <a:tc gridSpan="13"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600">
                          <a:latin typeface="Batang"/>
                          <a:cs typeface="Batang"/>
                        </a:rPr>
                        <a:t>중요관리점(CCP-</a:t>
                      </a:r>
                      <a:r>
                        <a:rPr dirty="0" sz="1600" spc="75">
                          <a:latin typeface="Batang"/>
                          <a:cs typeface="Batang"/>
                        </a:rPr>
                        <a:t>2)</a:t>
                      </a:r>
                      <a:r>
                        <a:rPr dirty="0" sz="1600" spc="80">
                          <a:latin typeface="Batang"/>
                          <a:cs typeface="Batang"/>
                        </a:rPr>
                        <a:t>  </a:t>
                      </a:r>
                      <a:r>
                        <a:rPr dirty="0" sz="1600" spc="-10">
                          <a:latin typeface="Batang"/>
                          <a:cs typeface="Batang"/>
                        </a:rPr>
                        <a:t>모니터링일지</a:t>
                      </a:r>
                      <a:endParaRPr sz="1600">
                        <a:latin typeface="Batang"/>
                        <a:cs typeface="Batang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400" spc="-10">
                          <a:latin typeface="Batang"/>
                          <a:cs typeface="Batang"/>
                        </a:rPr>
                        <a:t>[금속검출공정]</a:t>
                      </a:r>
                      <a:endParaRPr sz="1400">
                        <a:latin typeface="Batang"/>
                        <a:cs typeface="Batang"/>
                      </a:endParaRPr>
                    </a:p>
                  </a:txBody>
                  <a:tcPr marL="0" marR="0" marB="0" marT="5080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 marL="69850" marR="88900">
                        <a:lnSpc>
                          <a:spcPct val="126200"/>
                        </a:lnSpc>
                        <a:spcBef>
                          <a:spcPts val="730"/>
                        </a:spcBef>
                      </a:pP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재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222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작성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571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승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39420">
                <a:tc gridSpan="13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080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27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6695">
                <a:tc gridSpan="3"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작성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7965">
                <a:tc gridSpan="3"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준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16">
                  <a:txBody>
                    <a:bodyPr/>
                    <a:lstStyle/>
                    <a:p>
                      <a:pPr marL="177165" indent="-159385">
                        <a:lnSpc>
                          <a:spcPct val="100000"/>
                        </a:lnSpc>
                        <a:spcBef>
                          <a:spcPts val="260"/>
                        </a:spcBef>
                        <a:buSzPct val="94736"/>
                        <a:buFont typeface="Times New Roman"/>
                        <a:buChar char="○"/>
                        <a:tabLst>
                          <a:tab pos="177165" algn="l"/>
                        </a:tabLst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F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e</a:t>
                      </a:r>
                      <a:r>
                        <a:rPr dirty="0" sz="950" spc="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2.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0m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0">
                          <a:latin typeface="Batang"/>
                          <a:cs typeface="Batang"/>
                        </a:rPr>
                        <a:t>Φ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.</a:t>
                      </a:r>
                      <a:r>
                        <a:rPr dirty="0" sz="9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S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TS</a:t>
                      </a:r>
                      <a:r>
                        <a:rPr dirty="0" sz="950" spc="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2.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5m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>
                          <a:latin typeface="Batang"/>
                          <a:cs typeface="Batang"/>
                        </a:rPr>
                        <a:t>Φ</a:t>
                      </a:r>
                      <a:r>
                        <a:rPr dirty="0" sz="900" spc="60">
                          <a:latin typeface="Batang"/>
                          <a:cs typeface="Batang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9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불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0">
                          <a:latin typeface="Malgun Gothic Semilight"/>
                          <a:cs typeface="Malgun Gothic Semilight"/>
                        </a:rPr>
                        <a:t>출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4940">
                <a:tc rowSpan="2">
                  <a:txBody>
                    <a:bodyPr/>
                    <a:lstStyle/>
                    <a:p>
                      <a:pPr marL="21907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주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5565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dirty="0" sz="950" spc="-320">
                          <a:latin typeface="Malgun Gothic Semilight"/>
                          <a:cs typeface="Malgun Gothic Semilight"/>
                        </a:rPr>
                        <a:t>기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556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marL="554355">
                        <a:lnSpc>
                          <a:spcPts val="1115"/>
                        </a:lnSpc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상작동</a:t>
                      </a:r>
                      <a:r>
                        <a:rPr dirty="0" sz="950" spc="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확인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8">
                  <a:txBody>
                    <a:bodyPr/>
                    <a:lstStyle/>
                    <a:p>
                      <a:pPr marL="207010">
                        <a:lnSpc>
                          <a:spcPts val="1115"/>
                        </a:lnSpc>
                      </a:pP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950" spc="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9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95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9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2시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마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,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1115"/>
                        </a:lnSpc>
                      </a:pP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작업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2720">
                        <a:lnSpc>
                          <a:spcPts val="1115"/>
                        </a:lnSpc>
                      </a:pP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종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9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0">
                          <a:latin typeface="Malgun Gothic Semilight"/>
                          <a:cs typeface="Malgun Gothic Semilight"/>
                        </a:rPr>
                        <a:t>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62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5565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556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marL="554355">
                        <a:lnSpc>
                          <a:spcPts val="1125"/>
                        </a:lnSpc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950" spc="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확인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10">
                  <a:txBody>
                    <a:bodyPr/>
                    <a:lstStyle/>
                    <a:p>
                      <a:pPr algn="ctr" marR="15240">
                        <a:lnSpc>
                          <a:spcPts val="1125"/>
                        </a:lnSpc>
                      </a:pPr>
                      <a:r>
                        <a:rPr dirty="0" sz="950" spc="-13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9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9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상시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392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34290">
                        <a:lnSpc>
                          <a:spcPct val="100000"/>
                        </a:lnSpc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방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950" spc="-355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6">
                  <a:txBody>
                    <a:bodyPr/>
                    <a:lstStyle/>
                    <a:p>
                      <a:pPr marL="170815" indent="-153035">
                        <a:lnSpc>
                          <a:spcPts val="1090"/>
                        </a:lnSpc>
                        <a:buSzPct val="94736"/>
                        <a:buFont typeface="Times New Roman"/>
                        <a:buChar char="○"/>
                        <a:tabLst>
                          <a:tab pos="170815" algn="l"/>
                        </a:tabLst>
                      </a:pP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감도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21285" marR="25400">
                        <a:lnSpc>
                          <a:spcPct val="103000"/>
                        </a:lnSpc>
                      </a:pP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6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자는</a:t>
                      </a:r>
                      <a:r>
                        <a:rPr dirty="0" sz="950" spc="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간에</a:t>
                      </a:r>
                      <a:r>
                        <a:rPr dirty="0" sz="9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Test</a:t>
                      </a:r>
                      <a:r>
                        <a:rPr dirty="0" sz="9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pi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ece(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F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e</a:t>
                      </a:r>
                      <a:r>
                        <a:rPr dirty="0" sz="9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2.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0.</a:t>
                      </a:r>
                      <a:r>
                        <a:rPr dirty="0" sz="9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S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TS</a:t>
                      </a:r>
                      <a:r>
                        <a:rPr dirty="0" sz="9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2.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5m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14">
                          <a:latin typeface="Batang"/>
                          <a:cs typeface="Batang"/>
                        </a:rPr>
                        <a:t>Φ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9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과시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켜</a:t>
                      </a:r>
                      <a:r>
                        <a:rPr dirty="0" sz="9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9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확인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하고</a:t>
                      </a:r>
                      <a:r>
                        <a:rPr dirty="0" sz="9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CCP-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P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6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950" spc="3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0815" indent="-153035">
                        <a:lnSpc>
                          <a:spcPct val="100000"/>
                        </a:lnSpc>
                        <a:spcBef>
                          <a:spcPts val="20"/>
                        </a:spcBef>
                        <a:buSzPct val="94736"/>
                        <a:buFont typeface="Times New Roman"/>
                        <a:buChar char="○"/>
                        <a:tabLst>
                          <a:tab pos="170815" algn="l"/>
                        </a:tabLst>
                      </a:pP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감도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21285" marR="32384">
                        <a:lnSpc>
                          <a:spcPct val="103000"/>
                        </a:lnSpc>
                      </a:pP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6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자는</a:t>
                      </a:r>
                      <a:r>
                        <a:rPr dirty="0" sz="9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간에</a:t>
                      </a:r>
                      <a:r>
                        <a:rPr dirty="0" sz="9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Test</a:t>
                      </a:r>
                      <a:r>
                        <a:rPr dirty="0" sz="9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pi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90">
                          <a:latin typeface="Malgun Gothic Semilight"/>
                          <a:cs typeface="Malgun Gothic Semilight"/>
                        </a:rPr>
                        <a:t>ece(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F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e</a:t>
                      </a:r>
                      <a:r>
                        <a:rPr dirty="0" sz="950" spc="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2.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0.</a:t>
                      </a:r>
                      <a:r>
                        <a:rPr dirty="0" sz="9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S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TS</a:t>
                      </a:r>
                      <a:r>
                        <a:rPr dirty="0" sz="9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2.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5m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14">
                          <a:latin typeface="Batang"/>
                          <a:cs typeface="Batang"/>
                        </a:rPr>
                        <a:t>Φ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9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5">
                          <a:latin typeface="Malgun Gothic Semilight"/>
                          <a:cs typeface="Malgun Gothic Semilight"/>
                        </a:rPr>
                        <a:t>넣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9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과시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5">
                          <a:latin typeface="Malgun Gothic Semilight"/>
                          <a:cs typeface="Malgun Gothic Semilight"/>
                        </a:rPr>
                        <a:t>켜</a:t>
                      </a:r>
                      <a:r>
                        <a:rPr dirty="0" sz="9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9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확인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하고</a:t>
                      </a:r>
                      <a:r>
                        <a:rPr dirty="0" sz="9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CCP-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P</a:t>
                      </a:r>
                      <a:r>
                        <a:rPr dirty="0" sz="950" spc="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6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표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0815" indent="-153035">
                        <a:lnSpc>
                          <a:spcPct val="100000"/>
                        </a:lnSpc>
                        <a:spcBef>
                          <a:spcPts val="25"/>
                        </a:spcBef>
                        <a:buSzPct val="94736"/>
                        <a:buFont typeface="Times New Roman"/>
                        <a:buChar char="○"/>
                        <a:tabLst>
                          <a:tab pos="170815" algn="l"/>
                        </a:tabLst>
                      </a:pP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과량</a:t>
                      </a:r>
                      <a:r>
                        <a:rPr dirty="0" sz="9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6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량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2128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6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자는</a:t>
                      </a:r>
                      <a:r>
                        <a:rPr dirty="0" sz="9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과된</a:t>
                      </a:r>
                      <a:r>
                        <a:rPr dirty="0" sz="9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양과</a:t>
                      </a:r>
                      <a:r>
                        <a:rPr dirty="0" sz="950" spc="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9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0">
                          <a:latin typeface="Malgun Gothic Semilight"/>
                          <a:cs typeface="Malgun Gothic Semilight"/>
                        </a:rPr>
                        <a:t>양을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0">
                          <a:latin typeface="Malgun Gothic Semilight"/>
                          <a:cs typeface="Malgun Gothic Semilight"/>
                        </a:rPr>
                        <a:t>CCP-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P</a:t>
                      </a:r>
                      <a:r>
                        <a:rPr dirty="0" sz="9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6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45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표</a:t>
                      </a:r>
                      <a:r>
                        <a:rPr dirty="0" sz="9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9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하고</a:t>
                      </a:r>
                      <a:r>
                        <a:rPr dirty="0" sz="9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H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ACCP팀</a:t>
                      </a:r>
                      <a:r>
                        <a:rPr dirty="0" sz="9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장에</a:t>
                      </a:r>
                      <a:r>
                        <a:rPr dirty="0" sz="9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0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17780">
                        <a:lnSpc>
                          <a:spcPts val="1125"/>
                        </a:lnSpc>
                        <a:spcBef>
                          <a:spcPts val="35"/>
                        </a:spcBef>
                      </a:pPr>
                      <a:r>
                        <a:rPr dirty="0" sz="900" spc="-355">
                          <a:latin typeface="Times New Roman"/>
                          <a:cs typeface="Times New Roman"/>
                        </a:rPr>
                        <a:t>※</a:t>
                      </a:r>
                      <a:r>
                        <a:rPr dirty="0" sz="900" spc="2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9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9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연</a:t>
                      </a:r>
                      <a:r>
                        <a:rPr dirty="0" sz="9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4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회</a:t>
                      </a:r>
                      <a:r>
                        <a:rPr dirty="0" sz="9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9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9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상작동</a:t>
                      </a:r>
                      <a:r>
                        <a:rPr dirty="0" sz="9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유</a:t>
                      </a: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무</a:t>
                      </a:r>
                      <a:r>
                        <a:rPr dirty="0" sz="9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확인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82575">
                <a:tc gridSpan="19"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40">
                          <a:latin typeface="Malgun Gothic Semilight"/>
                          <a:cs typeface="Malgun Gothic Semilight"/>
                        </a:rPr>
                        <a:t>감도</a:t>
                      </a:r>
                      <a:r>
                        <a:rPr dirty="0" sz="9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9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터링</a:t>
                      </a:r>
                      <a:r>
                        <a:rPr dirty="0" sz="9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판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9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-</a:t>
                      </a:r>
                      <a:r>
                        <a:rPr dirty="0" sz="9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9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9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O,</a:t>
                      </a:r>
                      <a:r>
                        <a:rPr dirty="0" sz="9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불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9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9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X)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03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97815"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R="254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75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33985" marR="139065">
                        <a:lnSpc>
                          <a:spcPct val="103000"/>
                        </a:lnSpc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95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간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8255">
                        <a:lnSpc>
                          <a:spcPts val="1090"/>
                        </a:lnSpc>
                      </a:pP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Fe만</a:t>
                      </a:r>
                      <a:r>
                        <a:rPr dirty="0" sz="9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algn="ctr" marR="4445">
                        <a:lnSpc>
                          <a:spcPts val="1125"/>
                        </a:lnSpc>
                        <a:spcBef>
                          <a:spcPts val="35"/>
                        </a:spcBef>
                      </a:pP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간)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marR="8255">
                        <a:lnSpc>
                          <a:spcPts val="1090"/>
                        </a:lnSpc>
                      </a:pP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STS만</a:t>
                      </a:r>
                      <a:r>
                        <a:rPr dirty="0" sz="9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algn="ctr" marR="5715">
                        <a:lnSpc>
                          <a:spcPts val="1125"/>
                        </a:lnSpc>
                        <a:spcBef>
                          <a:spcPts val="35"/>
                        </a:spcBef>
                      </a:pP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간)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35585" marR="179070" indent="-56515">
                        <a:lnSpc>
                          <a:spcPct val="103000"/>
                        </a:lnSpc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품만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 marL="62865">
                        <a:lnSpc>
                          <a:spcPts val="1090"/>
                        </a:lnSpc>
                      </a:pP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Fe+제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41275">
                        <a:lnSpc>
                          <a:spcPts val="1125"/>
                        </a:lnSpc>
                        <a:spcBef>
                          <a:spcPts val="35"/>
                        </a:spcBef>
                      </a:pP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(제품</a:t>
                      </a:r>
                      <a:r>
                        <a:rPr dirty="0" sz="9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80">
                          <a:latin typeface="Malgun Gothic Semilight"/>
                          <a:cs typeface="Malgun Gothic Semilight"/>
                        </a:rPr>
                        <a:t>중앙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아래</a:t>
                      </a: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305">
                        <a:lnSpc>
                          <a:spcPts val="1090"/>
                        </a:lnSpc>
                      </a:pP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STS+제 </a:t>
                      </a: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  <a:p>
                      <a:pPr marL="46990">
                        <a:lnSpc>
                          <a:spcPts val="1125"/>
                        </a:lnSpc>
                        <a:spcBef>
                          <a:spcPts val="35"/>
                        </a:spcBef>
                      </a:pP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(제품</a:t>
                      </a:r>
                      <a:r>
                        <a:rPr dirty="0" sz="9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70">
                          <a:latin typeface="Malgun Gothic Semilight"/>
                          <a:cs typeface="Malgun Gothic Semilight"/>
                        </a:rPr>
                        <a:t>중앙</a:t>
                      </a:r>
                      <a:r>
                        <a:rPr dirty="0" sz="950" spc="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아래</a:t>
                      </a:r>
                      <a:r>
                        <a:rPr dirty="0" sz="9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45085" marR="317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950" spc="-190">
                          <a:latin typeface="Malgun Gothic Semilight"/>
                          <a:cs typeface="Malgun Gothic Semilight"/>
                        </a:rPr>
                        <a:t>판</a:t>
                      </a:r>
                      <a:r>
                        <a:rPr dirty="0" sz="9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20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1717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65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5605"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524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479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: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606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: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606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: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479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: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14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606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415"/>
                        </a:spcBef>
                      </a:pP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: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7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965">
                <a:tc gridSpan="19"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950" spc="-14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9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7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950" spc="2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6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9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2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1770">
                <a:tc gridSpan="3">
                  <a:txBody>
                    <a:bodyPr/>
                    <a:lstStyle/>
                    <a:p>
                      <a:pPr algn="ctr" marR="2540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75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9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과량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algn="ctr" marR="44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2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량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9"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950" spc="-150">
                          <a:latin typeface="Malgun Gothic Semilight"/>
                          <a:cs typeface="Malgun Gothic Semilight"/>
                        </a:rPr>
                        <a:t>특이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5">
                          <a:latin typeface="Malgun Gothic Semilight"/>
                          <a:cs typeface="Malgun Gothic Semilight"/>
                        </a:rPr>
                        <a:t>사항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859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0495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859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0495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73885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75590" marR="182245" indent="-114300">
                        <a:lnSpc>
                          <a:spcPct val="103000"/>
                        </a:lnSpc>
                        <a:spcBef>
                          <a:spcPts val="5"/>
                        </a:spcBef>
                      </a:pP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9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선</a:t>
                      </a:r>
                      <a:r>
                        <a:rPr dirty="0" sz="9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9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4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9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55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16">
                  <a:txBody>
                    <a:bodyPr/>
                    <a:lstStyle/>
                    <a:p>
                      <a:pPr marL="17780">
                        <a:lnSpc>
                          <a:spcPts val="875"/>
                        </a:lnSpc>
                      </a:pPr>
                      <a:r>
                        <a:rPr dirty="0" sz="800" spc="300">
                          <a:latin typeface="Calibri"/>
                          <a:cs typeface="Calibri"/>
                        </a:rPr>
                        <a:t>◌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8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850" spc="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시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720" indent="-102870">
                        <a:lnSpc>
                          <a:spcPts val="795"/>
                        </a:lnSpc>
                        <a:buChar char="-"/>
                        <a:tabLst>
                          <a:tab pos="172720" algn="l"/>
                        </a:tabLst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터링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자는</a:t>
                      </a:r>
                      <a:r>
                        <a:rPr dirty="0" sz="8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즉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품을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85">
                          <a:latin typeface="Malgun Gothic Semilight"/>
                          <a:cs typeface="Malgun Gothic Semilight"/>
                        </a:rPr>
                        <a:t>류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5">
                          <a:latin typeface="Malgun Gothic Semilight"/>
                          <a:cs typeface="Malgun Gothic Semilight"/>
                        </a:rPr>
                        <a:t>제거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720" indent="-102870">
                        <a:lnSpc>
                          <a:spcPts val="795"/>
                        </a:lnSpc>
                        <a:buChar char="-"/>
                        <a:tabLst>
                          <a:tab pos="172720" algn="l"/>
                        </a:tabLst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">
                          <a:latin typeface="Malgun Gothic Semilight"/>
                          <a:cs typeface="Malgun Gothic Semilight"/>
                        </a:rPr>
                        <a:t>물을</a:t>
                      </a:r>
                      <a:r>
                        <a:rPr dirty="0" sz="8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40">
                          <a:latin typeface="Malgun Gothic Semilight"/>
                          <a:cs typeface="Malgun Gothic Semilight"/>
                        </a:rPr>
                        <a:t>찾아내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8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그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처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사하여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720" indent="-102870">
                        <a:lnSpc>
                          <a:spcPts val="805"/>
                        </a:lnSpc>
                        <a:buChar char="-"/>
                        <a:tabLst>
                          <a:tab pos="172720" algn="l"/>
                        </a:tabLst>
                      </a:pP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850" spc="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8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역</a:t>
                      </a:r>
                      <a:r>
                        <a:rPr dirty="0" sz="8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8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선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850" spc="2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8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지에</a:t>
                      </a:r>
                      <a:r>
                        <a:rPr dirty="0" sz="8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록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780">
                        <a:lnSpc>
                          <a:spcPts val="795"/>
                        </a:lnSpc>
                      </a:pPr>
                      <a:r>
                        <a:rPr dirty="0" sz="800" spc="300">
                          <a:latin typeface="Calibri"/>
                          <a:cs typeface="Calibri"/>
                        </a:rPr>
                        <a:t>◌</a:t>
                      </a:r>
                      <a:r>
                        <a:rPr dirty="0" sz="800" spc="7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감도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시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720" indent="-102870">
                        <a:lnSpc>
                          <a:spcPts val="795"/>
                        </a:lnSpc>
                        <a:buChar char="-"/>
                        <a:tabLst>
                          <a:tab pos="172720" algn="l"/>
                        </a:tabLst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터링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자는</a:t>
                      </a:r>
                      <a:r>
                        <a:rPr dirty="0" sz="8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즉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품을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85">
                          <a:latin typeface="Malgun Gothic Semilight"/>
                          <a:cs typeface="Malgun Gothic Semilight"/>
                        </a:rPr>
                        <a:t>류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720" indent="-102870">
                        <a:lnSpc>
                          <a:spcPts val="805"/>
                        </a:lnSpc>
                        <a:buChar char="-"/>
                        <a:tabLst>
                          <a:tab pos="172720" algn="l"/>
                        </a:tabLst>
                      </a:pP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감도를</a:t>
                      </a:r>
                      <a:r>
                        <a:rPr dirty="0" sz="8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상적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작동</a:t>
                      </a:r>
                      <a:r>
                        <a:rPr dirty="0" sz="850" spc="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가동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720" indent="-102870">
                        <a:lnSpc>
                          <a:spcPts val="795"/>
                        </a:lnSpc>
                        <a:buChar char="-"/>
                        <a:tabLst>
                          <a:tab pos="172720" algn="l"/>
                        </a:tabLst>
                      </a:pP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감도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8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상운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확인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까지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산된</a:t>
                      </a:r>
                      <a:r>
                        <a:rPr dirty="0" sz="8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품을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사한다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720" indent="-102870">
                        <a:lnSpc>
                          <a:spcPts val="795"/>
                        </a:lnSpc>
                        <a:buChar char="-"/>
                        <a:tabLst>
                          <a:tab pos="172720" algn="l"/>
                        </a:tabLst>
                      </a:pP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8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그</a:t>
                      </a:r>
                      <a:r>
                        <a:rPr dirty="0" sz="8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역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또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선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8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사항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터링</a:t>
                      </a:r>
                      <a:r>
                        <a:rPr dirty="0" sz="8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지에</a:t>
                      </a:r>
                      <a:r>
                        <a:rPr dirty="0" sz="850" spc="2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록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780">
                        <a:lnSpc>
                          <a:spcPts val="805"/>
                        </a:lnSpc>
                      </a:pPr>
                      <a:r>
                        <a:rPr dirty="0" sz="800" spc="300">
                          <a:latin typeface="Calibri"/>
                          <a:cs typeface="Calibri"/>
                        </a:rPr>
                        <a:t>◌</a:t>
                      </a:r>
                      <a:r>
                        <a:rPr dirty="0" sz="800" spc="8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계적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8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시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720" indent="-102870">
                        <a:lnSpc>
                          <a:spcPts val="795"/>
                        </a:lnSpc>
                        <a:buChar char="-"/>
                        <a:tabLst>
                          <a:tab pos="172720" algn="l"/>
                        </a:tabLst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터링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자는</a:t>
                      </a:r>
                      <a:r>
                        <a:rPr dirty="0" sz="8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즉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품을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85">
                          <a:latin typeface="Malgun Gothic Semilight"/>
                          <a:cs typeface="Malgun Gothic Semilight"/>
                        </a:rPr>
                        <a:t>류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720" indent="-102870">
                        <a:lnSpc>
                          <a:spcPts val="795"/>
                        </a:lnSpc>
                        <a:buChar char="-"/>
                        <a:tabLst>
                          <a:tab pos="172720" algn="l"/>
                        </a:tabLst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상적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작동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가동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35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720" indent="-102870">
                        <a:lnSpc>
                          <a:spcPts val="805"/>
                        </a:lnSpc>
                        <a:buChar char="-"/>
                        <a:tabLst>
                          <a:tab pos="172720" algn="l"/>
                        </a:tabLst>
                      </a:pP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불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가능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850" spc="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때</a:t>
                      </a:r>
                      <a:r>
                        <a:rPr dirty="0" sz="8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납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체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뢰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234315" marR="36830" indent="-165100">
                        <a:lnSpc>
                          <a:spcPct val="77600"/>
                        </a:lnSpc>
                        <a:spcBef>
                          <a:spcPts val="120"/>
                        </a:spcBef>
                      </a:pP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☆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장으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850" spc="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운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8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산된</a:t>
                      </a:r>
                      <a:r>
                        <a:rPr dirty="0" sz="85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8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미</a:t>
                      </a:r>
                      <a:r>
                        <a:rPr dirty="0" sz="8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0">
                          <a:latin typeface="Malgun Gothic Semilight"/>
                          <a:cs typeface="Malgun Gothic Semilight"/>
                        </a:rPr>
                        <a:t>과제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8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55">
                          <a:latin typeface="Malgun Gothic Semilight"/>
                          <a:cs typeface="Malgun Gothic Semilight"/>
                        </a:rPr>
                        <a:t>해서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량</a:t>
                      </a:r>
                      <a:r>
                        <a:rPr dirty="0" sz="8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80">
                          <a:latin typeface="Malgun Gothic Semilight"/>
                          <a:cs typeface="Malgun Gothic Semilight"/>
                        </a:rPr>
                        <a:t>사대</a:t>
                      </a:r>
                      <a:r>
                        <a:rPr dirty="0" sz="8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8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10">
                          <a:latin typeface="Malgun Gothic Semilight"/>
                          <a:cs typeface="Malgun Gothic Semilight"/>
                        </a:rPr>
                        <a:t>표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8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85">
                          <a:latin typeface="Malgun Gothic Semilight"/>
                          <a:cs typeface="Malgun Gothic Semilight"/>
                        </a:rPr>
                        <a:t>냉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동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8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8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25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8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75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850" spc="2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완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850" spc="2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5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8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량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35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과한다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780">
                        <a:lnSpc>
                          <a:spcPts val="695"/>
                        </a:lnSpc>
                      </a:pPr>
                      <a:r>
                        <a:rPr dirty="0" sz="800" spc="300">
                          <a:latin typeface="Calibri"/>
                          <a:cs typeface="Calibri"/>
                        </a:rPr>
                        <a:t>◌</a:t>
                      </a:r>
                      <a:r>
                        <a:rPr dirty="0" sz="800" spc="1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공통</a:t>
                      </a:r>
                      <a:r>
                        <a:rPr dirty="0" sz="8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: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선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8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시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  <a:p>
                      <a:pPr marL="172720" marR="27940" indent="-102870">
                        <a:lnSpc>
                          <a:spcPts val="880"/>
                        </a:lnSpc>
                        <a:spcBef>
                          <a:spcPts val="30"/>
                        </a:spcBef>
                        <a:buChar char="-"/>
                        <a:tabLst>
                          <a:tab pos="179705" algn="l"/>
                        </a:tabLst>
                      </a:pP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850" spc="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5">
                          <a:latin typeface="Malgun Gothic Semilight"/>
                          <a:cs typeface="Malgun Gothic Semilight"/>
                        </a:rPr>
                        <a:t>H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ACCP팀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장에게</a:t>
                      </a:r>
                      <a:r>
                        <a:rPr dirty="0" sz="850" spc="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8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850" spc="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8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90">
                          <a:latin typeface="Malgun Gothic Semilight"/>
                          <a:cs typeface="Malgun Gothic Semilight"/>
                        </a:rPr>
                        <a:t>며</a:t>
                      </a:r>
                      <a:r>
                        <a:rPr dirty="0" sz="850">
                          <a:latin typeface="Malgun Gothic Semilight"/>
                          <a:cs typeface="Malgun Gothic Semilight"/>
                        </a:rPr>
                        <a:t> ,</a:t>
                      </a:r>
                      <a:r>
                        <a:rPr dirty="0" sz="850" spc="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선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8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54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8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30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70">
                          <a:latin typeface="Malgun Gothic Semilight"/>
                          <a:cs typeface="Malgun Gothic Semilight"/>
                        </a:rPr>
                        <a:t>터링</a:t>
                      </a:r>
                      <a:r>
                        <a:rPr dirty="0" sz="850" spc="2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8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45">
                          <a:latin typeface="Malgun Gothic Semilight"/>
                          <a:cs typeface="Malgun Gothic Semilight"/>
                        </a:rPr>
                        <a:t>지에</a:t>
                      </a:r>
                      <a:r>
                        <a:rPr dirty="0" sz="8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4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850" spc="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850" spc="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75">
                          <a:latin typeface="Malgun Gothic Semilight"/>
                          <a:cs typeface="Malgun Gothic Semilight"/>
                        </a:rPr>
                        <a:t>H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65">
                          <a:latin typeface="Malgun Gothic Semilight"/>
                          <a:cs typeface="Malgun Gothic Semilight"/>
                        </a:rPr>
                        <a:t>ACCP팀</a:t>
                      </a:r>
                      <a:r>
                        <a:rPr dirty="0" sz="8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5">
                          <a:latin typeface="Malgun Gothic Semilight"/>
                          <a:cs typeface="Malgun Gothic Semilight"/>
                        </a:rPr>
                        <a:t>장에게</a:t>
                      </a:r>
                      <a:r>
                        <a:rPr dirty="0" sz="8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승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5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850" spc="-229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8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850" spc="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20">
                          <a:latin typeface="Malgun Gothic Semilight"/>
                          <a:cs typeface="Malgun Gothic Semilight"/>
                        </a:rPr>
                        <a:t>받</a:t>
                      </a:r>
                      <a:r>
                        <a:rPr dirty="0" sz="8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195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8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204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8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8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8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9550">
                <a:tc gridSpan="6"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950" spc="-155">
                          <a:latin typeface="Malgun Gothic Semilight"/>
                          <a:cs typeface="Malgun Gothic Semilight"/>
                        </a:rPr>
                        <a:t>이탈</a:t>
                      </a:r>
                      <a:r>
                        <a:rPr dirty="0" sz="9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15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9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용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>
                  <a:txBody>
                    <a:bodyPr/>
                    <a:lstStyle/>
                    <a:p>
                      <a:pPr marL="3543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950" spc="-254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9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0">
                          <a:latin typeface="Malgun Gothic Semilight"/>
                          <a:cs typeface="Malgun Gothic Semilight"/>
                        </a:rPr>
                        <a:t>선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1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95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33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950" spc="45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결</a:t>
                      </a:r>
                      <a:r>
                        <a:rPr dirty="0" sz="9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과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950" spc="-1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9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285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9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5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 algn="ctr" marR="177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950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950" spc="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50" spc="-6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9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3495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7520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98408" y="4448263"/>
            <a:ext cx="718946" cy="35927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69146" y="4448263"/>
            <a:ext cx="718934" cy="35927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77093" y="4448263"/>
            <a:ext cx="718947" cy="35927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119408" y="4448263"/>
            <a:ext cx="718947" cy="35927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700145" y="1059024"/>
            <a:ext cx="2744470" cy="2228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23545" algn="l"/>
                <a:tab pos="836294" algn="l"/>
                <a:tab pos="1247775" algn="l"/>
                <a:tab pos="1658620" algn="l"/>
                <a:tab pos="2071370" algn="l"/>
                <a:tab pos="2482850" algn="l"/>
              </a:tabLst>
            </a:pPr>
            <a:r>
              <a:rPr dirty="0" u="sng" sz="13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자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3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재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3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사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3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용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3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기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3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록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3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서</a:t>
            </a:r>
            <a:r>
              <a:rPr dirty="0" u="sng" sz="1300" spc="5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 </a:t>
            </a:r>
            <a:endParaRPr sz="1300">
              <a:latin typeface="Malgun Gothic"/>
              <a:cs typeface="Malgun Gothic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71957" y="1580946"/>
          <a:ext cx="6525895" cy="8655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3955"/>
                <a:gridCol w="854709"/>
                <a:gridCol w="285750"/>
                <a:gridCol w="316864"/>
                <a:gridCol w="871854"/>
                <a:gridCol w="455295"/>
                <a:gridCol w="254000"/>
                <a:gridCol w="455295"/>
                <a:gridCol w="1783714"/>
              </a:tblGrid>
              <a:tr h="2705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4"/>
                        </a:spcBef>
                        <a:tabLst>
                          <a:tab pos="380365" algn="l"/>
                          <a:tab pos="761365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제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품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제품명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636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유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형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949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작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업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일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79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r" marR="55880">
                        <a:lnSpc>
                          <a:spcPct val="100000"/>
                        </a:lnSpc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6794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년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7945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월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7945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일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7945"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r" marR="55880">
                        <a:lnSpc>
                          <a:spcPct val="100000"/>
                        </a:lnSpc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작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7945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7945"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포장실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79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573481" y="2611564"/>
          <a:ext cx="6522720" cy="1845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6715"/>
                <a:gridCol w="1503044"/>
                <a:gridCol w="689609"/>
                <a:gridCol w="832485"/>
                <a:gridCol w="553720"/>
                <a:gridCol w="527685"/>
                <a:gridCol w="1944369"/>
              </a:tblGrid>
              <a:tr h="30543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NO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692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370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포장자재명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92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지시량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(EA)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692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사용량</a:t>
                      </a:r>
                      <a:r>
                        <a:rPr dirty="0" sz="1000" spc="-10">
                          <a:latin typeface="Arial"/>
                          <a:cs typeface="Arial"/>
                        </a:rPr>
                        <a:t>(EA)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692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작업자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92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확인자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92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비고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692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73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86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86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73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86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00" spc="-50"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4354017" y="4622571"/>
          <a:ext cx="2741930" cy="826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5665"/>
                <a:gridCol w="874395"/>
                <a:gridCol w="911225"/>
              </a:tblGrid>
              <a:tr h="197485"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생산책임자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65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해썹담당자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462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00" spc="-20">
                          <a:latin typeface="BatangChe"/>
                          <a:cs typeface="BatangChe"/>
                        </a:rPr>
                        <a:t>해썹팀장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11402" y="1059024"/>
            <a:ext cx="1922145" cy="2228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24815" algn="l"/>
                <a:tab pos="836294" algn="l"/>
                <a:tab pos="1247775" algn="l"/>
                <a:tab pos="1660525" algn="l"/>
              </a:tabLst>
            </a:pPr>
            <a:r>
              <a:rPr dirty="0" u="sng" sz="13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포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3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장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3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기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3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록</a:t>
            </a:r>
            <a:r>
              <a:rPr dirty="0" u="sng" sz="13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	</a:t>
            </a:r>
            <a:r>
              <a:rPr dirty="0" u="sng" sz="1300" spc="-5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서</a:t>
            </a:r>
            <a:r>
              <a:rPr dirty="0" u="sng" sz="1300" spc="500" b="1">
                <a:uFill>
                  <a:solidFill>
                    <a:srgbClr val="000000"/>
                  </a:solidFill>
                </a:uFill>
                <a:latin typeface="Malgun Gothic"/>
                <a:cs typeface="Malgun Gothic"/>
              </a:rPr>
              <a:t> </a:t>
            </a:r>
            <a:endParaRPr sz="1300">
              <a:latin typeface="Malgun Gothic"/>
              <a:cs typeface="Malgun Gothic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71957" y="1580946"/>
          <a:ext cx="6606540" cy="810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660"/>
                <a:gridCol w="200024"/>
                <a:gridCol w="127000"/>
                <a:gridCol w="190500"/>
                <a:gridCol w="328295"/>
                <a:gridCol w="1139825"/>
                <a:gridCol w="1188720"/>
                <a:gridCol w="455295"/>
                <a:gridCol w="254000"/>
                <a:gridCol w="455295"/>
                <a:gridCol w="1854834"/>
              </a:tblGrid>
              <a:tr h="270510"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품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731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10">
                          <a:latin typeface="BatangChe"/>
                          <a:cs typeface="BatangChe"/>
                        </a:rPr>
                        <a:t>제품명입력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유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형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240">
                <a:tc gridSpan="5">
                  <a:txBody>
                    <a:bodyPr/>
                    <a:lstStyle/>
                    <a:p>
                      <a:pPr marL="23241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>
                          <a:latin typeface="BatangChe"/>
                          <a:cs typeface="BatangChe"/>
                        </a:rPr>
                        <a:t>작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업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일</a:t>
                      </a:r>
                      <a:r>
                        <a:rPr dirty="0" sz="10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시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08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50240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pos="918210" algn="l"/>
                        </a:tabLst>
                      </a:pPr>
                      <a:r>
                        <a:rPr dirty="0" sz="1000" spc="-25">
                          <a:latin typeface="Arial"/>
                          <a:cs typeface="Arial"/>
                        </a:rPr>
                        <a:t>20</a:t>
                      </a:r>
                      <a:r>
                        <a:rPr dirty="0" sz="1000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년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080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pos="411480" algn="l"/>
                        </a:tabLst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월</a:t>
                      </a:r>
                      <a:r>
                        <a:rPr dirty="0" sz="1000">
                          <a:latin typeface="BatangChe"/>
                          <a:cs typeface="BatangChe"/>
                        </a:rPr>
                        <a:t>	</a:t>
                      </a:r>
                      <a:r>
                        <a:rPr dirty="0" sz="1000" spc="-50">
                          <a:latin typeface="BatangChe"/>
                          <a:cs typeface="BatangChe"/>
                        </a:rPr>
                        <a:t>일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0800"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647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작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4000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업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40005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4000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25">
                          <a:latin typeface="BatangChe"/>
                          <a:cs typeface="BatangChe"/>
                        </a:rPr>
                        <a:t>포장실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400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0510"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포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장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635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단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67310">
                        <a:lnSpc>
                          <a:spcPct val="100000"/>
                        </a:lnSpc>
                        <a:spcBef>
                          <a:spcPts val="414"/>
                        </a:spcBef>
                      </a:pPr>
                      <a:r>
                        <a:rPr dirty="0" sz="1000" spc="-50">
                          <a:latin typeface="BatangChe"/>
                          <a:cs typeface="BatangChe"/>
                        </a:rPr>
                        <a:t>위</a:t>
                      </a:r>
                      <a:endParaRPr sz="1000">
                        <a:latin typeface="BatangChe"/>
                        <a:cs typeface="BatangChe"/>
                      </a:endParaRPr>
                    </a:p>
                  </a:txBody>
                  <a:tcPr marL="0" marR="0" marB="0" marT="52704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dirty="0" sz="1200" spc="17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10ea</a:t>
                      </a:r>
                      <a:r>
                        <a:rPr dirty="0" sz="1000" spc="2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000" spc="16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 b="1">
                          <a:latin typeface="Arial"/>
                          <a:cs typeface="Arial"/>
                        </a:rPr>
                        <a:t>10g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26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1200" b="1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dirty="0" sz="1200" spc="17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20ea</a:t>
                      </a:r>
                      <a:r>
                        <a:rPr dirty="0" sz="1000" spc="2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000" spc="1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25" b="1">
                          <a:latin typeface="Arial"/>
                          <a:cs typeface="Arial"/>
                        </a:rPr>
                        <a:t>10g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3619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00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573481" y="2556764"/>
          <a:ext cx="6594475" cy="59670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39545"/>
                <a:gridCol w="996315"/>
                <a:gridCol w="1783714"/>
                <a:gridCol w="546735"/>
                <a:gridCol w="581660"/>
                <a:gridCol w="582929"/>
                <a:gridCol w="581659"/>
              </a:tblGrid>
              <a:tr h="234315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00" spc="-25">
                          <a:latin typeface="BatangChe"/>
                          <a:cs typeface="BatangChe"/>
                        </a:rPr>
                        <a:t>공정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501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00" spc="-10">
                          <a:latin typeface="BatangChe"/>
                          <a:cs typeface="BatangChe"/>
                        </a:rPr>
                        <a:t>작업지시사항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501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00" spc="-25">
                          <a:latin typeface="BatangChe"/>
                          <a:cs typeface="BatangChe"/>
                        </a:rPr>
                        <a:t>확인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501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00" spc="-20">
                          <a:latin typeface="BatangChe"/>
                          <a:cs typeface="BatangChe"/>
                        </a:rPr>
                        <a:t>작업일시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501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00" spc="-25">
                          <a:latin typeface="BatangChe"/>
                          <a:cs typeface="BatangChe"/>
                        </a:rPr>
                        <a:t>작업자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501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00" spc="-25">
                          <a:latin typeface="BatangChe"/>
                          <a:cs typeface="BatangChe"/>
                        </a:rPr>
                        <a:t>확인자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501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24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BatangChe"/>
                          <a:cs typeface="BatangChe"/>
                        </a:rPr>
                        <a:t>사전점검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1.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표준견본을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비치한다</a:t>
                      </a:r>
                      <a:r>
                        <a:rPr dirty="0" sz="800" spc="-1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05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2.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포장단위를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확인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하였는가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?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24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3.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작업장의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청소상태는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확인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하였는가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?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05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4.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유통기한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점검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완료되어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있는가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?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24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800" spc="-10">
                          <a:latin typeface="BatangChe"/>
                          <a:cs typeface="BatangChe"/>
                        </a:rPr>
                        <a:t>포장재료인수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1.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포장재료는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정확히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인수한다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051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BatangChe"/>
                          <a:cs typeface="BatangChe"/>
                        </a:rPr>
                        <a:t>제품인수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1.</a:t>
                      </a:r>
                      <a:r>
                        <a:rPr dirty="0" sz="800" spc="1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포장지시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및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기록서를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다시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한번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확인한다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05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2.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반제품은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정확히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인수한다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781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00" spc="-290">
                          <a:latin typeface="Calibri"/>
                          <a:cs typeface="Calibri"/>
                        </a:rPr>
                        <a:t>①</a:t>
                      </a:r>
                      <a:r>
                        <a:rPr dirty="0" sz="800" spc="3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입고된</a:t>
                      </a:r>
                      <a:r>
                        <a:rPr dirty="0" sz="800" spc="1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반제</a:t>
                      </a:r>
                      <a:endParaRPr sz="800">
                        <a:latin typeface="BatangChe"/>
                        <a:cs typeface="BatangChe"/>
                      </a:endParaRPr>
                    </a:p>
                    <a:p>
                      <a:pPr marL="81915">
                        <a:lnSpc>
                          <a:spcPts val="950"/>
                        </a:lnSpc>
                        <a:spcBef>
                          <a:spcPts val="320"/>
                        </a:spcBef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품</a:t>
                      </a:r>
                      <a:r>
                        <a:rPr dirty="0" sz="800" spc="-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35">
                          <a:latin typeface="BatangChe"/>
                          <a:cs typeface="BatangChe"/>
                        </a:rPr>
                        <a:t>수량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40029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dirty="0" sz="800" spc="-25">
                          <a:latin typeface="Arial"/>
                          <a:cs typeface="Arial"/>
                        </a:rPr>
                        <a:t>EA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825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051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3.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반제품의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표시사항을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확인하고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인수한다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704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241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1529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BatangChe"/>
                          <a:cs typeface="BatangChe"/>
                        </a:rPr>
                        <a:t>유통기한표기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1.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유통기한은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포장지시에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의거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확인한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후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날인한다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2.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유통기한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표기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501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BatangChe"/>
                          <a:cs typeface="BatangChe"/>
                        </a:rPr>
                        <a:t>제품포장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1.</a:t>
                      </a:r>
                      <a:r>
                        <a:rPr dirty="0" sz="800" spc="1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case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의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불량여부를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확인한다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1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146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34315" marR="594995" indent="-102235">
                        <a:lnSpc>
                          <a:spcPct val="133000"/>
                        </a:lnSpc>
                        <a:spcBef>
                          <a:spcPts val="309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-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정상적인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포장재만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사용하고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800" spc="1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불량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포장재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는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정상적인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제품과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혼입이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되지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않도록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별도로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보관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 처리한다</a:t>
                      </a:r>
                      <a:r>
                        <a:rPr dirty="0" sz="800" spc="-1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93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2.</a:t>
                      </a:r>
                      <a:r>
                        <a:rPr dirty="0" sz="800" spc="1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반제품상태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(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외관</a:t>
                      </a:r>
                      <a:r>
                        <a:rPr dirty="0" sz="800">
                          <a:latin typeface="Arial"/>
                          <a:cs typeface="Arial"/>
                        </a:rPr>
                        <a:t>)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를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확인하면서</a:t>
                      </a:r>
                      <a:r>
                        <a:rPr dirty="0" sz="800" spc="-3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포장한다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1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241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3.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적합품만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포장하고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불량품은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별도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보관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처리한다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920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913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40055">
                        <a:lnSpc>
                          <a:spcPct val="100000"/>
                        </a:lnSpc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완제품</a:t>
                      </a:r>
                      <a:r>
                        <a:rPr dirty="0" sz="800" spc="-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완료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Arial"/>
                          <a:cs typeface="Arial"/>
                        </a:rPr>
                        <a:t>1.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상기공정이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끝난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제품은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완제품</a:t>
                      </a:r>
                      <a:r>
                        <a:rPr dirty="0" sz="800" spc="-15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입고한다</a:t>
                      </a:r>
                      <a:r>
                        <a:rPr dirty="0" sz="800" spc="-20">
                          <a:latin typeface="Arial"/>
                          <a:cs typeface="Arial"/>
                        </a:rPr>
                        <a:t>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47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Arial"/>
                          <a:cs typeface="Arial"/>
                        </a:rPr>
                        <a:t>2.</a:t>
                      </a:r>
                      <a:r>
                        <a:rPr dirty="0" sz="800" spc="16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BatangChe"/>
                          <a:cs typeface="BatangChe"/>
                        </a:rPr>
                        <a:t>완제품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25">
                          <a:latin typeface="BatangChe"/>
                          <a:cs typeface="BatangChe"/>
                        </a:rPr>
                        <a:t>수량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1536700" algn="l"/>
                        </a:tabLst>
                      </a:pPr>
                      <a:r>
                        <a:rPr dirty="0" sz="1200" b="1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dirty="0" sz="1200" spc="155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10ea</a:t>
                      </a:r>
                      <a:r>
                        <a:rPr dirty="0" sz="1000" spc="2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000" spc="1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10g</a:t>
                      </a:r>
                      <a:r>
                        <a:rPr dirty="0" sz="1000" spc="18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0" b="1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000" spc="-25" b="1">
                          <a:latin typeface="Arial"/>
                          <a:cs typeface="Arial"/>
                        </a:rPr>
                        <a:t>set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479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12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1536700" algn="l"/>
                        </a:tabLst>
                      </a:pPr>
                      <a:r>
                        <a:rPr dirty="0" sz="1200" b="1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dirty="0" sz="1200" spc="155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20ea</a:t>
                      </a:r>
                      <a:r>
                        <a:rPr dirty="0" sz="1000" spc="2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x</a:t>
                      </a:r>
                      <a:r>
                        <a:rPr dirty="0" sz="1000" spc="1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10g</a:t>
                      </a:r>
                      <a:r>
                        <a:rPr dirty="0" sz="1000" spc="18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50" b="1">
                          <a:latin typeface="Arial"/>
                          <a:cs typeface="Arial"/>
                        </a:rPr>
                        <a:t>: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1000" spc="-25" b="1">
                          <a:latin typeface="Arial"/>
                          <a:cs typeface="Arial"/>
                        </a:rPr>
                        <a:t>set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3793477" y="8667407"/>
          <a:ext cx="3374390" cy="12928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73785"/>
                <a:gridCol w="1054100"/>
                <a:gridCol w="1165225"/>
              </a:tblGrid>
              <a:tr h="269240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800">
                          <a:latin typeface="BatangChe"/>
                          <a:cs typeface="BatangChe"/>
                        </a:rPr>
                        <a:t>완제품</a:t>
                      </a:r>
                      <a:r>
                        <a:rPr dirty="0" sz="800" spc="-20">
                          <a:latin typeface="BatangChe"/>
                          <a:cs typeface="BatangChe"/>
                        </a:rPr>
                        <a:t> </a:t>
                      </a:r>
                      <a:r>
                        <a:rPr dirty="0" sz="800" spc="-10">
                          <a:latin typeface="BatangChe"/>
                          <a:cs typeface="BatangChe"/>
                        </a:rPr>
                        <a:t>수율</a:t>
                      </a:r>
                      <a:r>
                        <a:rPr dirty="0" sz="800" spc="-10">
                          <a:latin typeface="Arial"/>
                          <a:cs typeface="Arial"/>
                        </a:rPr>
                        <a:t>(%)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70510">
                <a:tc>
                  <a:txBody>
                    <a:bodyPr/>
                    <a:lstStyle/>
                    <a:p>
                      <a:pPr marL="28321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800" spc="-10">
                          <a:latin typeface="BatangChe"/>
                          <a:cs typeface="BatangChe"/>
                        </a:rPr>
                        <a:t>이론포장량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800" spc="-20">
                          <a:latin typeface="BatangChe"/>
                          <a:cs typeface="BatangChe"/>
                        </a:rPr>
                        <a:t>실포장량</a:t>
                      </a:r>
                      <a:endParaRPr sz="800">
                        <a:latin typeface="BatangChe"/>
                        <a:cs typeface="BatangChe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dirty="0" sz="800" spc="-10">
                          <a:latin typeface="BatangChe"/>
                          <a:cs typeface="BatangChe"/>
                        </a:rPr>
                        <a:t>완제품포장수율</a:t>
                      </a:r>
                      <a:r>
                        <a:rPr dirty="0" sz="800" spc="-10">
                          <a:latin typeface="Arial"/>
                          <a:cs typeface="Arial"/>
                        </a:rPr>
                        <a:t>(%)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531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dcterms:created xsi:type="dcterms:W3CDTF">2026-04-26T05:10:58Z</dcterms:created>
  <dcterms:modified xsi:type="dcterms:W3CDTF">2026-04-26T05:10:58Z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2026-04-26T00:00:00Z</vt:filetime>
  </property>
  <property fmtid="{D5CDD505-2E9C-101B-9397-08002B2CF9AE}" pid="3" name="Creator">
    <vt:lpwstr>Hwp 2024 13.0.0.711</vt:lpwstr>
  </property>
  <property fmtid="{D5CDD505-2E9C-101B-9397-08002B2CF9AE}" pid="4" name="LastSaved">
    <vt:filetime>2026-04-26T00:00:00Z</vt:filetime>
  </property>
  <property fmtid="{D5CDD505-2E9C-101B-9397-08002B2CF9AE}" pid="5" name="PDFVersion">
    <vt:lpwstr>1.4</vt:lpwstr>
  </property>
  <property fmtid="{D5CDD505-2E9C-101B-9397-08002B2CF9AE}" pid="6" name="Producer">
    <vt:lpwstr>3-Heights(TM) PDF Security Shell 4.8.25.2 (http://www.pdf-tools.com)</vt:lpwstr>
  </property>
</Properties>
</file>